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64" r:id="rId3"/>
    <p:sldId id="265" r:id="rId4"/>
    <p:sldId id="266" r:id="rId5"/>
    <p:sldId id="270" r:id="rId6"/>
    <p:sldId id="271" r:id="rId7"/>
    <p:sldId id="272" r:id="rId8"/>
    <p:sldId id="267" r:id="rId9"/>
    <p:sldId id="273" r:id="rId10"/>
    <p:sldId id="274" r:id="rId11"/>
    <p:sldId id="275" r:id="rId12"/>
    <p:sldId id="276" r:id="rId13"/>
    <p:sldId id="279" r:id="rId14"/>
    <p:sldId id="278" r:id="rId15"/>
    <p:sldId id="280" r:id="rId16"/>
    <p:sldId id="281" r:id="rId17"/>
    <p:sldId id="268" r:id="rId18"/>
    <p:sldId id="269"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pirit\Desktop\ITIS\&#1040;&#1080;&#1057;&#1044;\SemWork_SmoothSort\Smoothsor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1539336026110507"/>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60E-4B6B-96D8-B47DDB84FA1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60E-4B6B-96D8-B47DDB84FA19}"/>
                  </c:ext>
                </c:extLst>
              </c15:ser>
            </c15:filteredLineSeries>
          </c:ext>
        </c:extLst>
      </c:lineChart>
      <c:lineChart>
        <c:grouping val="standard"/>
        <c:varyColors val="0"/>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60E-4B6B-96D8-B47DDB84FA19}"/>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9.7600947177345063E-2"/>
          <c:y val="0.1483711747285291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1F8B-4F72-9686-279B7FDBC397}"/>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1F8B-4F72-9686-279B7FDBC397}"/>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1F8B-4F72-9686-279B7FDBC397}"/>
                  </c:ext>
                </c:extLst>
              </c15:ser>
            </c15:filteredLineSeries>
          </c:ext>
        </c:extLst>
      </c:lineChart>
      <c:lineChart>
        <c:grouping val="standard"/>
        <c:varyColors val="0"/>
        <c:ser>
          <c:idx val="3"/>
          <c:order val="3"/>
          <c:tx>
            <c:strRef>
              <c:f>Random!$D$1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1F8B-4F72-9686-279B7FDBC397}"/>
            </c:ext>
          </c:extLst>
        </c:ser>
        <c:dLbls>
          <c:showLegendKey val="0"/>
          <c:showVal val="0"/>
          <c:showCatName val="0"/>
          <c:showSerName val="0"/>
          <c:showPercent val="0"/>
          <c:showBubbleSize val="0"/>
        </c:dLbls>
        <c:marker val="1"/>
        <c:smooth val="0"/>
        <c:axId val="1602496864"/>
        <c:axId val="1602496448"/>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16024964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496864"/>
        <c:crosses val="max"/>
        <c:crossBetween val="between"/>
      </c:valAx>
      <c:catAx>
        <c:axId val="1602496864"/>
        <c:scaling>
          <c:orientation val="minMax"/>
        </c:scaling>
        <c:delete val="1"/>
        <c:axPos val="b"/>
        <c:numFmt formatCode="General" sourceLinked="1"/>
        <c:majorTickMark val="out"/>
        <c:minorTickMark val="none"/>
        <c:tickLblPos val="nextTo"/>
        <c:crossAx val="1602496448"/>
        <c:crosses val="autoZero"/>
        <c:auto val="1"/>
        <c:lblAlgn val="ctr"/>
        <c:lblOffset val="100"/>
        <c:noMultiLvlLbl val="0"/>
      </c:catAx>
      <c:spPr>
        <a:noFill/>
        <a:ln>
          <a:noFill/>
        </a:ln>
        <a:effectLst/>
      </c:spPr>
    </c:plotArea>
    <c:legend>
      <c:legendPos val="b"/>
      <c:layout>
        <c:manualLayout>
          <c:xMode val="edge"/>
          <c:yMode val="edge"/>
          <c:x val="0.31924470728711868"/>
          <c:y val="0.93329606705937351"/>
          <c:w val="0.36151058542576264"/>
          <c:h val="6.67039329406264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 log(n))</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1563809126851088"/>
          <c:y val="0.12204672589667655"/>
          <c:w val="0.86662302281259718"/>
          <c:h val="0.67327291146849488"/>
        </c:manualLayout>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88B0-433A-855D-16B6386F1799}"/>
            </c:ext>
          </c:extLst>
        </c:ser>
        <c:ser>
          <c:idx val="2"/>
          <c:order val="2"/>
          <c:tx>
            <c:strRef>
              <c:f>Random!$C$1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Random!$C$2:$C$51</c:f>
              <c:numCache>
                <c:formatCode>General</c:formatCode>
                <c:ptCount val="50"/>
                <c:pt idx="0">
                  <c:v>1090968</c:v>
                </c:pt>
                <c:pt idx="1">
                  <c:v>2346843</c:v>
                </c:pt>
                <c:pt idx="2">
                  <c:v>3651223</c:v>
                </c:pt>
                <c:pt idx="3">
                  <c:v>5011906</c:v>
                </c:pt>
                <c:pt idx="4">
                  <c:v>6387455</c:v>
                </c:pt>
                <c:pt idx="5">
                  <c:v>7791711</c:v>
                </c:pt>
                <c:pt idx="6">
                  <c:v>9209816</c:v>
                </c:pt>
                <c:pt idx="7">
                  <c:v>10651479</c:v>
                </c:pt>
                <c:pt idx="8">
                  <c:v>12114210</c:v>
                </c:pt>
                <c:pt idx="9">
                  <c:v>13569992</c:v>
                </c:pt>
                <c:pt idx="10">
                  <c:v>15045085</c:v>
                </c:pt>
                <c:pt idx="11">
                  <c:v>16522655</c:v>
                </c:pt>
                <c:pt idx="12">
                  <c:v>18025845</c:v>
                </c:pt>
                <c:pt idx="13">
                  <c:v>19536016</c:v>
                </c:pt>
                <c:pt idx="14">
                  <c:v>21058191</c:v>
                </c:pt>
                <c:pt idx="15">
                  <c:v>22571928</c:v>
                </c:pt>
                <c:pt idx="16">
                  <c:v>24098632</c:v>
                </c:pt>
                <c:pt idx="17">
                  <c:v>25622779</c:v>
                </c:pt>
                <c:pt idx="18">
                  <c:v>27151709</c:v>
                </c:pt>
                <c:pt idx="19">
                  <c:v>28694474</c:v>
                </c:pt>
                <c:pt idx="20">
                  <c:v>30265155</c:v>
                </c:pt>
                <c:pt idx="21">
                  <c:v>31829419</c:v>
                </c:pt>
                <c:pt idx="22">
                  <c:v>33393432</c:v>
                </c:pt>
                <c:pt idx="23">
                  <c:v>34972152</c:v>
                </c:pt>
                <c:pt idx="24">
                  <c:v>36531788</c:v>
                </c:pt>
                <c:pt idx="25">
                  <c:v>38126634</c:v>
                </c:pt>
                <c:pt idx="26">
                  <c:v>39709231</c:v>
                </c:pt>
                <c:pt idx="27">
                  <c:v>41261187</c:v>
                </c:pt>
                <c:pt idx="28">
                  <c:v>42853746</c:v>
                </c:pt>
                <c:pt idx="29">
                  <c:v>44440307</c:v>
                </c:pt>
                <c:pt idx="30">
                  <c:v>46022895</c:v>
                </c:pt>
                <c:pt idx="31">
                  <c:v>47627506</c:v>
                </c:pt>
                <c:pt idx="32">
                  <c:v>49222990</c:v>
                </c:pt>
                <c:pt idx="33">
                  <c:v>50846409</c:v>
                </c:pt>
                <c:pt idx="34">
                  <c:v>52476020</c:v>
                </c:pt>
                <c:pt idx="35">
                  <c:v>54099017</c:v>
                </c:pt>
                <c:pt idx="36">
                  <c:v>55718114</c:v>
                </c:pt>
                <c:pt idx="37">
                  <c:v>57347685</c:v>
                </c:pt>
                <c:pt idx="38">
                  <c:v>58975194</c:v>
                </c:pt>
                <c:pt idx="39">
                  <c:v>60604484</c:v>
                </c:pt>
                <c:pt idx="40">
                  <c:v>62236403</c:v>
                </c:pt>
                <c:pt idx="41">
                  <c:v>63862952</c:v>
                </c:pt>
                <c:pt idx="42">
                  <c:v>65507594</c:v>
                </c:pt>
                <c:pt idx="43">
                  <c:v>67151790</c:v>
                </c:pt>
                <c:pt idx="44">
                  <c:v>68762397</c:v>
                </c:pt>
                <c:pt idx="45">
                  <c:v>70393532</c:v>
                </c:pt>
                <c:pt idx="46">
                  <c:v>72020881</c:v>
                </c:pt>
                <c:pt idx="47">
                  <c:v>73663812</c:v>
                </c:pt>
                <c:pt idx="48">
                  <c:v>75321706</c:v>
                </c:pt>
                <c:pt idx="49">
                  <c:v>76973731</c:v>
                </c:pt>
              </c:numCache>
            </c:numRef>
          </c:val>
          <c:smooth val="0"/>
          <c:extLst>
            <c:ext xmlns:c16="http://schemas.microsoft.com/office/drawing/2014/chart" uri="{C3380CC4-5D6E-409C-BE32-E72D297353CC}">
              <c16:uniqueId val="{00000001-88B0-433A-855D-16B6386F1799}"/>
            </c:ext>
          </c:extLst>
        </c:ser>
        <c:dLbls>
          <c:showLegendKey val="0"/>
          <c:showVal val="0"/>
          <c:showCatName val="0"/>
          <c:showSerName val="0"/>
          <c:showPercent val="0"/>
          <c:showBubbleSize val="0"/>
        </c:dLbls>
        <c:marker val="1"/>
        <c:smooth val="0"/>
        <c:axId val="1602550112"/>
        <c:axId val="1602549696"/>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8B0-433A-855D-16B6386F1799}"/>
                  </c:ext>
                </c:extLst>
              </c15:ser>
            </c15:filteredLineSeries>
          </c:ext>
        </c:extLst>
      </c:lineChart>
      <c:lineChart>
        <c:grouping val="standard"/>
        <c:varyColors val="0"/>
        <c:ser>
          <c:idx val="4"/>
          <c:order val="3"/>
          <c:tx>
            <c:strRef>
              <c:f>Random!$E$1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88B0-433A-855D-16B6386F1799}"/>
            </c:ext>
          </c:extLst>
        </c:ser>
        <c:dLbls>
          <c:showLegendKey val="0"/>
          <c:showVal val="0"/>
          <c:showCatName val="0"/>
          <c:showSerName val="0"/>
          <c:showPercent val="0"/>
          <c:showBubbleSize val="0"/>
        </c:dLbls>
        <c:marker val="1"/>
        <c:smooth val="0"/>
        <c:axId val="392063904"/>
        <c:axId val="385354736"/>
      </c:lineChart>
      <c:catAx>
        <c:axId val="160255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49696"/>
        <c:crosses val="autoZero"/>
        <c:auto val="1"/>
        <c:lblAlgn val="ctr"/>
        <c:lblOffset val="100"/>
        <c:noMultiLvlLbl val="0"/>
      </c:catAx>
      <c:valAx>
        <c:axId val="160254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02550112"/>
        <c:crosses val="autoZero"/>
        <c:crossBetween val="between"/>
      </c:valAx>
      <c:valAx>
        <c:axId val="3853547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2063904"/>
        <c:crosses val="max"/>
        <c:crossBetween val="between"/>
      </c:valAx>
      <c:catAx>
        <c:axId val="392063904"/>
        <c:scaling>
          <c:orientation val="minMax"/>
        </c:scaling>
        <c:delete val="1"/>
        <c:axPos val="b"/>
        <c:numFmt formatCode="General" sourceLinked="1"/>
        <c:majorTickMark val="out"/>
        <c:minorTickMark val="none"/>
        <c:tickLblPos val="nextTo"/>
        <c:crossAx val="385354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vs O(n^2)</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1"/>
          <c:order val="1"/>
          <c:tx>
            <c:strRef>
              <c:f>Random!$B$1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Random!$A$2:$A$51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Random!$B$2:$B$51</c:f>
              <c:numCache>
                <c:formatCode>General</c:formatCode>
                <c:ptCount val="50"/>
                <c:pt idx="0">
                  <c:v>25711100</c:v>
                </c:pt>
                <c:pt idx="1">
                  <c:v>17577800</c:v>
                </c:pt>
                <c:pt idx="2">
                  <c:v>16702600</c:v>
                </c:pt>
                <c:pt idx="3">
                  <c:v>24078200</c:v>
                </c:pt>
                <c:pt idx="4">
                  <c:v>24436600</c:v>
                </c:pt>
                <c:pt idx="5">
                  <c:v>29885700</c:v>
                </c:pt>
                <c:pt idx="6">
                  <c:v>35364800</c:v>
                </c:pt>
                <c:pt idx="7">
                  <c:v>40443100</c:v>
                </c:pt>
                <c:pt idx="8">
                  <c:v>46210100</c:v>
                </c:pt>
                <c:pt idx="9">
                  <c:v>52581500</c:v>
                </c:pt>
                <c:pt idx="10">
                  <c:v>60354300</c:v>
                </c:pt>
                <c:pt idx="11">
                  <c:v>64493900</c:v>
                </c:pt>
                <c:pt idx="12">
                  <c:v>71362200</c:v>
                </c:pt>
                <c:pt idx="13">
                  <c:v>75951400</c:v>
                </c:pt>
                <c:pt idx="14">
                  <c:v>80873500</c:v>
                </c:pt>
                <c:pt idx="15">
                  <c:v>92709300</c:v>
                </c:pt>
                <c:pt idx="16">
                  <c:v>92961900</c:v>
                </c:pt>
                <c:pt idx="17">
                  <c:v>98961500</c:v>
                </c:pt>
                <c:pt idx="18">
                  <c:v>105142300</c:v>
                </c:pt>
                <c:pt idx="19">
                  <c:v>111051000</c:v>
                </c:pt>
                <c:pt idx="20">
                  <c:v>117135700</c:v>
                </c:pt>
                <c:pt idx="21">
                  <c:v>124353400</c:v>
                </c:pt>
                <c:pt idx="22">
                  <c:v>130539400</c:v>
                </c:pt>
                <c:pt idx="23">
                  <c:v>137371200</c:v>
                </c:pt>
                <c:pt idx="24">
                  <c:v>143485700</c:v>
                </c:pt>
                <c:pt idx="25">
                  <c:v>149891500</c:v>
                </c:pt>
                <c:pt idx="26">
                  <c:v>155810200</c:v>
                </c:pt>
                <c:pt idx="27">
                  <c:v>163265100</c:v>
                </c:pt>
                <c:pt idx="28">
                  <c:v>169569900</c:v>
                </c:pt>
                <c:pt idx="29">
                  <c:v>176885400</c:v>
                </c:pt>
                <c:pt idx="30">
                  <c:v>182529000</c:v>
                </c:pt>
                <c:pt idx="31">
                  <c:v>190565800</c:v>
                </c:pt>
                <c:pt idx="32">
                  <c:v>194408300</c:v>
                </c:pt>
                <c:pt idx="33">
                  <c:v>201217100</c:v>
                </c:pt>
                <c:pt idx="34">
                  <c:v>208237500</c:v>
                </c:pt>
                <c:pt idx="35">
                  <c:v>217468900</c:v>
                </c:pt>
                <c:pt idx="36">
                  <c:v>222257500</c:v>
                </c:pt>
                <c:pt idx="37">
                  <c:v>229049100</c:v>
                </c:pt>
                <c:pt idx="38">
                  <c:v>235255300</c:v>
                </c:pt>
                <c:pt idx="39">
                  <c:v>242935700</c:v>
                </c:pt>
                <c:pt idx="40">
                  <c:v>249158000</c:v>
                </c:pt>
                <c:pt idx="41">
                  <c:v>256048500</c:v>
                </c:pt>
                <c:pt idx="42">
                  <c:v>264479200</c:v>
                </c:pt>
                <c:pt idx="43">
                  <c:v>270357300</c:v>
                </c:pt>
                <c:pt idx="44">
                  <c:v>279274100</c:v>
                </c:pt>
                <c:pt idx="45">
                  <c:v>284861800</c:v>
                </c:pt>
                <c:pt idx="46">
                  <c:v>290891900</c:v>
                </c:pt>
                <c:pt idx="47">
                  <c:v>298276400</c:v>
                </c:pt>
                <c:pt idx="48">
                  <c:v>304854700</c:v>
                </c:pt>
                <c:pt idx="49">
                  <c:v>312846200</c:v>
                </c:pt>
              </c:numCache>
            </c:numRef>
          </c:val>
          <c:smooth val="0"/>
          <c:extLst>
            <c:ext xmlns:c16="http://schemas.microsoft.com/office/drawing/2014/chart" uri="{C3380CC4-5D6E-409C-BE32-E72D297353CC}">
              <c16:uniqueId val="{00000000-C936-4701-B7EF-A53EECBCDDC3}"/>
            </c:ext>
          </c:extLst>
        </c:ser>
        <c:dLbls>
          <c:showLegendKey val="0"/>
          <c:showVal val="0"/>
          <c:showCatName val="0"/>
          <c:showSerName val="0"/>
          <c:showPercent val="0"/>
          <c:showBubbleSize val="0"/>
        </c:dLbls>
        <c:marker val="1"/>
        <c:smooth val="0"/>
        <c:axId val="1556925088"/>
        <c:axId val="1556930912"/>
        <c:extLst>
          <c:ext xmlns:c15="http://schemas.microsoft.com/office/drawing/2012/chart" uri="{02D57815-91ED-43cb-92C2-25804820EDAC}">
            <c15:filteredLineSeries>
              <c15:ser>
                <c:idx val="0"/>
                <c:order val="0"/>
                <c:tx>
                  <c:strRef>
                    <c:extLst>
                      <c:ext uri="{02D57815-91ED-43cb-92C2-25804820EDAC}">
                        <c15:formulaRef>
                          <c15:sqref>Random!$A$1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Random!$A$2:$A$51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C936-4701-B7EF-A53EECBCDDC3}"/>
                  </c:ext>
                </c:extLst>
              </c15:ser>
            </c15:filteredLineSeries>
          </c:ext>
        </c:extLst>
      </c:lineChart>
      <c:lineChart>
        <c:grouping val="standard"/>
        <c:varyColors val="0"/>
        <c:ser>
          <c:idx val="2"/>
          <c:order val="2"/>
          <c:tx>
            <c:strRef>
              <c:f>Random!$F$1</c:f>
              <c:strCache>
                <c:ptCount val="1"/>
                <c:pt idx="0">
                  <c:v>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Random!$F$2:$F$51</c:f>
              <c:numCache>
                <c:formatCode>General</c:formatCode>
                <c:ptCount val="50"/>
                <c:pt idx="0">
                  <c:v>400000000</c:v>
                </c:pt>
                <c:pt idx="1">
                  <c:v>1600000000</c:v>
                </c:pt>
                <c:pt idx="2">
                  <c:v>3600000000</c:v>
                </c:pt>
                <c:pt idx="3">
                  <c:v>6400000000</c:v>
                </c:pt>
                <c:pt idx="4">
                  <c:v>10000000000</c:v>
                </c:pt>
                <c:pt idx="5">
                  <c:v>14400000000</c:v>
                </c:pt>
                <c:pt idx="6">
                  <c:v>19600000000</c:v>
                </c:pt>
                <c:pt idx="7">
                  <c:v>25600000000</c:v>
                </c:pt>
                <c:pt idx="8">
                  <c:v>32400000000</c:v>
                </c:pt>
                <c:pt idx="9">
                  <c:v>40000000000</c:v>
                </c:pt>
                <c:pt idx="10">
                  <c:v>48400000000</c:v>
                </c:pt>
                <c:pt idx="11">
                  <c:v>57600000000</c:v>
                </c:pt>
                <c:pt idx="12">
                  <c:v>67600000000</c:v>
                </c:pt>
                <c:pt idx="13">
                  <c:v>78400000000</c:v>
                </c:pt>
                <c:pt idx="14">
                  <c:v>90000000000</c:v>
                </c:pt>
                <c:pt idx="15">
                  <c:v>102400000000</c:v>
                </c:pt>
                <c:pt idx="16">
                  <c:v>115600000000</c:v>
                </c:pt>
                <c:pt idx="17">
                  <c:v>129600000000</c:v>
                </c:pt>
                <c:pt idx="18">
                  <c:v>144400000000</c:v>
                </c:pt>
                <c:pt idx="19">
                  <c:v>160000000000</c:v>
                </c:pt>
                <c:pt idx="20">
                  <c:v>176400000000</c:v>
                </c:pt>
                <c:pt idx="21">
                  <c:v>193600000000</c:v>
                </c:pt>
                <c:pt idx="22">
                  <c:v>211600000000</c:v>
                </c:pt>
                <c:pt idx="23">
                  <c:v>230400000000</c:v>
                </c:pt>
                <c:pt idx="24">
                  <c:v>250000000000</c:v>
                </c:pt>
                <c:pt idx="25">
                  <c:v>270400000000</c:v>
                </c:pt>
                <c:pt idx="26">
                  <c:v>291600000000</c:v>
                </c:pt>
                <c:pt idx="27">
                  <c:v>313600000000</c:v>
                </c:pt>
                <c:pt idx="28">
                  <c:v>336400000000</c:v>
                </c:pt>
                <c:pt idx="29">
                  <c:v>360000000000</c:v>
                </c:pt>
                <c:pt idx="30">
                  <c:v>384400000000</c:v>
                </c:pt>
                <c:pt idx="31">
                  <c:v>409600000000</c:v>
                </c:pt>
                <c:pt idx="32">
                  <c:v>435600000000</c:v>
                </c:pt>
                <c:pt idx="33">
                  <c:v>462400000000</c:v>
                </c:pt>
                <c:pt idx="34">
                  <c:v>490000000000</c:v>
                </c:pt>
                <c:pt idx="35">
                  <c:v>518400000000</c:v>
                </c:pt>
                <c:pt idx="36">
                  <c:v>547600000000</c:v>
                </c:pt>
                <c:pt idx="37">
                  <c:v>577600000000</c:v>
                </c:pt>
                <c:pt idx="38">
                  <c:v>608400000000</c:v>
                </c:pt>
                <c:pt idx="39">
                  <c:v>640000000000</c:v>
                </c:pt>
                <c:pt idx="40">
                  <c:v>672400000000</c:v>
                </c:pt>
                <c:pt idx="41">
                  <c:v>705600000000</c:v>
                </c:pt>
                <c:pt idx="42">
                  <c:v>739600000000</c:v>
                </c:pt>
                <c:pt idx="43">
                  <c:v>774400000000</c:v>
                </c:pt>
                <c:pt idx="44">
                  <c:v>810000000000</c:v>
                </c:pt>
                <c:pt idx="45">
                  <c:v>846400000000</c:v>
                </c:pt>
                <c:pt idx="46">
                  <c:v>883600000000</c:v>
                </c:pt>
                <c:pt idx="47">
                  <c:v>921600000000</c:v>
                </c:pt>
                <c:pt idx="48">
                  <c:v>960400000000</c:v>
                </c:pt>
                <c:pt idx="49">
                  <c:v>1000000000000</c:v>
                </c:pt>
              </c:numCache>
            </c:numRef>
          </c:val>
          <c:smooth val="0"/>
          <c:extLst>
            <c:ext xmlns:c16="http://schemas.microsoft.com/office/drawing/2014/chart" uri="{C3380CC4-5D6E-409C-BE32-E72D297353CC}">
              <c16:uniqueId val="{00000001-C936-4701-B7EF-A53EECBCDDC3}"/>
            </c:ext>
          </c:extLst>
        </c:ser>
        <c:dLbls>
          <c:showLegendKey val="0"/>
          <c:showVal val="0"/>
          <c:showCatName val="0"/>
          <c:showSerName val="0"/>
          <c:showPercent val="0"/>
          <c:showBubbleSize val="0"/>
        </c:dLbls>
        <c:marker val="1"/>
        <c:smooth val="0"/>
        <c:axId val="1594409264"/>
        <c:axId val="1594408016"/>
      </c:lineChart>
      <c:catAx>
        <c:axId val="155692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30912"/>
        <c:crosses val="autoZero"/>
        <c:auto val="1"/>
        <c:lblAlgn val="ctr"/>
        <c:lblOffset val="100"/>
        <c:noMultiLvlLbl val="0"/>
      </c:catAx>
      <c:valAx>
        <c:axId val="15569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56925088"/>
        <c:crosses val="autoZero"/>
        <c:crossBetween val="between"/>
      </c:valAx>
      <c:valAx>
        <c:axId val="1594408016"/>
        <c:scaling>
          <c:orientation val="minMax"/>
          <c:max val="10000000000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4409264"/>
        <c:crosses val="max"/>
        <c:crossBetween val="between"/>
      </c:valAx>
      <c:catAx>
        <c:axId val="1594409264"/>
        <c:scaling>
          <c:orientation val="minMax"/>
        </c:scaling>
        <c:delete val="1"/>
        <c:axPos val="b"/>
        <c:majorTickMark val="out"/>
        <c:minorTickMark val="none"/>
        <c:tickLblPos val="nextTo"/>
        <c:crossAx val="15944080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endParaRPr lang="ru-R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BFBC-44B3-9ECB-6277CAE79403}"/>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BFBC-44B3-9ECB-6277CAE79403}"/>
                  </c:ext>
                </c:extLst>
              </c15:ser>
            </c15:filteredLineSeries>
          </c:ext>
        </c:extLst>
      </c:lineChart>
      <c:lineChart>
        <c:grouping val="standard"/>
        <c:varyColors val="0"/>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BFBC-44B3-9ECB-6277CAE79403}"/>
            </c:ext>
          </c:extLst>
        </c:ser>
        <c:dLbls>
          <c:showLegendKey val="0"/>
          <c:showVal val="0"/>
          <c:showCatName val="0"/>
          <c:showSerName val="0"/>
          <c:showPercent val="0"/>
          <c:showBubbleSize val="0"/>
        </c:dLbls>
        <c:marker val="1"/>
        <c:smooth val="0"/>
        <c:axId val="1006645039"/>
        <c:axId val="1006644623"/>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100664462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06645039"/>
        <c:crosses val="max"/>
        <c:crossBetween val="between"/>
      </c:valAx>
      <c:catAx>
        <c:axId val="1006645039"/>
        <c:scaling>
          <c:orientation val="minMax"/>
        </c:scaling>
        <c:delete val="1"/>
        <c:axPos val="b"/>
        <c:majorTickMark val="out"/>
        <c:minorTickMark val="none"/>
        <c:tickLblPos val="nextTo"/>
        <c:crossAx val="1006644623"/>
        <c:crosses val="autoZero"/>
        <c:auto val="1"/>
        <c:lblAlgn val="ctr"/>
        <c:lblOffset val="100"/>
        <c:noMultiLvlLbl val="0"/>
      </c:catAx>
      <c:spPr>
        <a:noFill/>
        <a:ln>
          <a:noFill/>
        </a:ln>
        <a:effectLst/>
      </c:spPr>
    </c:plotArea>
    <c:legend>
      <c:legendPos val="b"/>
      <c:layout>
        <c:manualLayout>
          <c:xMode val="edge"/>
          <c:yMode val="edge"/>
          <c:x val="0.33863013998250219"/>
          <c:y val="0.92187445319335082"/>
          <c:w val="0.3171839457567803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Smoothsort</a:t>
            </a:r>
            <a:r>
              <a:rPr lang="en-US" baseline="0"/>
              <a:t> </a:t>
            </a:r>
            <a:r>
              <a:rPr lang="ru-RU" baseline="0"/>
              <a:t>на почти отсорт</a:t>
            </a:r>
            <a:r>
              <a:rPr lang="en-US" baseline="0"/>
              <a:t>.</a:t>
            </a:r>
            <a:r>
              <a:rPr lang="ru-RU" baseline="0"/>
              <a:t> массиве </a:t>
            </a:r>
            <a:r>
              <a:rPr lang="en-US" baseline="0"/>
              <a:t>vs O(n)</a:t>
            </a:r>
            <a:endParaRPr lang="ru-RU"/>
          </a:p>
        </c:rich>
      </c:tx>
      <c:layout>
        <c:manualLayout>
          <c:xMode val="edge"/>
          <c:yMode val="edge"/>
          <c:x val="0.17428455818022748"/>
          <c:y val="1.3858890562313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8469-4798-B84D-AB443CEFCE77}"/>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8469-4798-B84D-AB443CEFCE77}"/>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8469-4798-B84D-AB443CEFCE77}"/>
                  </c:ext>
                </c:extLst>
              </c15:ser>
            </c15:filteredLineSeries>
          </c:ext>
        </c:extLst>
      </c:lineChart>
      <c:lineChart>
        <c:grouping val="standard"/>
        <c:varyColors val="0"/>
        <c:ser>
          <c:idx val="3"/>
          <c:order val="3"/>
          <c:tx>
            <c:strRef>
              <c:f>Sorted!$D$1</c:f>
              <c:strCache>
                <c:ptCount val="1"/>
                <c:pt idx="0">
                  <c:v>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Sorted!$D$2:$D$51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2-8469-4798-B84D-AB443CEFCE77}"/>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8796916010498685"/>
          <c:y val="0.92187445319335082"/>
          <c:w val="0.41295056867891516"/>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SmoothSort </a:t>
            </a:r>
            <a:r>
              <a:rPr lang="ru-RU" sz="1400" b="0" i="0" u="none" strike="noStrike" baseline="0">
                <a:effectLst/>
              </a:rPr>
              <a:t>на почти отсорт</a:t>
            </a:r>
            <a:r>
              <a:rPr lang="en-US" sz="1400" b="0" i="0" u="none" strike="noStrike" baseline="0">
                <a:effectLst/>
              </a:rPr>
              <a:t>.</a:t>
            </a:r>
            <a:r>
              <a:rPr lang="ru-RU" sz="1400" b="0" i="0" u="none" strike="noStrike" baseline="0">
                <a:effectLst/>
              </a:rPr>
              <a:t> массиве</a:t>
            </a:r>
            <a:r>
              <a:rPr lang="en-US" sz="1400" b="0" i="0" u="none" strike="noStrike" baseline="0">
                <a:effectLst/>
              </a:rPr>
              <a:t> vs O(nlogn )</a:t>
            </a:r>
            <a:endParaRPr lang="ru-RU" sz="14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ru-RU"/>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ru-RU"/>
        </a:p>
      </c:txPr>
    </c:title>
    <c:autoTitleDeleted val="0"/>
    <c:plotArea>
      <c:layout>
        <c:manualLayout>
          <c:layoutTarget val="inner"/>
          <c:xMode val="edge"/>
          <c:yMode val="edge"/>
          <c:x val="0.13980314960629922"/>
          <c:y val="0.17171296296296298"/>
          <c:w val="0.82391907261592301"/>
          <c:h val="0.61498432487605714"/>
        </c:manualLayout>
      </c:layout>
      <c:lineChart>
        <c:grouping val="standard"/>
        <c:varyColors val="0"/>
        <c:ser>
          <c:idx val="1"/>
          <c:order val="1"/>
          <c:tx>
            <c:strRef>
              <c:f>Sorted!$B$1</c:f>
              <c:strCache>
                <c:ptCount val="1"/>
                <c:pt idx="0">
                  <c:v>nanoSec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Sorted!$B$2:$B$51</c:f>
              <c:numCache>
                <c:formatCode>General</c:formatCode>
                <c:ptCount val="50"/>
                <c:pt idx="0">
                  <c:v>17080200</c:v>
                </c:pt>
                <c:pt idx="1">
                  <c:v>11582200</c:v>
                </c:pt>
                <c:pt idx="2">
                  <c:v>5010200</c:v>
                </c:pt>
                <c:pt idx="3">
                  <c:v>5618400</c:v>
                </c:pt>
                <c:pt idx="4">
                  <c:v>8299600</c:v>
                </c:pt>
                <c:pt idx="5">
                  <c:v>4595200</c:v>
                </c:pt>
                <c:pt idx="6">
                  <c:v>5971500</c:v>
                </c:pt>
                <c:pt idx="7">
                  <c:v>7025500</c:v>
                </c:pt>
                <c:pt idx="8">
                  <c:v>7261600</c:v>
                </c:pt>
                <c:pt idx="9">
                  <c:v>7691100</c:v>
                </c:pt>
                <c:pt idx="10">
                  <c:v>7586100</c:v>
                </c:pt>
                <c:pt idx="11">
                  <c:v>9245400</c:v>
                </c:pt>
                <c:pt idx="12">
                  <c:v>9240100</c:v>
                </c:pt>
                <c:pt idx="13">
                  <c:v>9691500</c:v>
                </c:pt>
                <c:pt idx="14">
                  <c:v>10433900</c:v>
                </c:pt>
                <c:pt idx="15">
                  <c:v>11434300</c:v>
                </c:pt>
                <c:pt idx="16">
                  <c:v>12376300</c:v>
                </c:pt>
                <c:pt idx="17">
                  <c:v>13189800</c:v>
                </c:pt>
                <c:pt idx="18">
                  <c:v>12893500</c:v>
                </c:pt>
                <c:pt idx="19">
                  <c:v>13659800</c:v>
                </c:pt>
                <c:pt idx="20">
                  <c:v>14553200</c:v>
                </c:pt>
                <c:pt idx="21">
                  <c:v>14935600</c:v>
                </c:pt>
                <c:pt idx="22">
                  <c:v>15498900</c:v>
                </c:pt>
                <c:pt idx="23">
                  <c:v>17253700</c:v>
                </c:pt>
                <c:pt idx="24">
                  <c:v>17076500</c:v>
                </c:pt>
                <c:pt idx="25">
                  <c:v>17524800</c:v>
                </c:pt>
                <c:pt idx="26">
                  <c:v>18293800</c:v>
                </c:pt>
                <c:pt idx="27">
                  <c:v>19856100</c:v>
                </c:pt>
                <c:pt idx="28">
                  <c:v>19984900</c:v>
                </c:pt>
                <c:pt idx="29">
                  <c:v>21010100</c:v>
                </c:pt>
                <c:pt idx="30">
                  <c:v>22767500</c:v>
                </c:pt>
                <c:pt idx="31">
                  <c:v>21721100</c:v>
                </c:pt>
                <c:pt idx="32">
                  <c:v>22538400</c:v>
                </c:pt>
                <c:pt idx="33">
                  <c:v>23053500</c:v>
                </c:pt>
                <c:pt idx="34">
                  <c:v>23704300</c:v>
                </c:pt>
                <c:pt idx="35">
                  <c:v>24238700</c:v>
                </c:pt>
                <c:pt idx="36">
                  <c:v>25122800</c:v>
                </c:pt>
                <c:pt idx="37">
                  <c:v>25777300</c:v>
                </c:pt>
                <c:pt idx="38">
                  <c:v>26349700</c:v>
                </c:pt>
                <c:pt idx="39">
                  <c:v>30269300</c:v>
                </c:pt>
                <c:pt idx="40">
                  <c:v>27812500</c:v>
                </c:pt>
                <c:pt idx="41">
                  <c:v>28629400</c:v>
                </c:pt>
                <c:pt idx="42">
                  <c:v>29325800</c:v>
                </c:pt>
                <c:pt idx="43">
                  <c:v>29797600</c:v>
                </c:pt>
                <c:pt idx="44">
                  <c:v>30525100</c:v>
                </c:pt>
                <c:pt idx="45">
                  <c:v>31150200</c:v>
                </c:pt>
                <c:pt idx="46">
                  <c:v>31982600</c:v>
                </c:pt>
                <c:pt idx="47">
                  <c:v>32425600</c:v>
                </c:pt>
                <c:pt idx="48">
                  <c:v>32924200</c:v>
                </c:pt>
                <c:pt idx="49">
                  <c:v>33800500</c:v>
                </c:pt>
              </c:numCache>
            </c:numRef>
          </c:val>
          <c:smooth val="0"/>
          <c:extLst>
            <c:ext xmlns:c16="http://schemas.microsoft.com/office/drawing/2014/chart" uri="{C3380CC4-5D6E-409C-BE32-E72D297353CC}">
              <c16:uniqueId val="{00000000-ADA1-4300-90FC-D154D46D3121}"/>
            </c:ext>
          </c:extLst>
        </c:ser>
        <c:ser>
          <c:idx val="2"/>
          <c:order val="2"/>
          <c:tx>
            <c:strRef>
              <c:f>Sorted!$C$1</c:f>
              <c:strCache>
                <c:ptCount val="1"/>
                <c:pt idx="0">
                  <c:v>iters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Sorted!$A$2:$A$51</c:f>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f>Sorted!$C$2:$C$51</c:f>
              <c:numCache>
                <c:formatCode>General</c:formatCode>
                <c:ptCount val="50"/>
                <c:pt idx="0">
                  <c:v>146074</c:v>
                </c:pt>
                <c:pt idx="1">
                  <c:v>291535</c:v>
                </c:pt>
                <c:pt idx="2">
                  <c:v>437800</c:v>
                </c:pt>
                <c:pt idx="3">
                  <c:v>583723</c:v>
                </c:pt>
                <c:pt idx="4">
                  <c:v>729938</c:v>
                </c:pt>
                <c:pt idx="5">
                  <c:v>875869</c:v>
                </c:pt>
                <c:pt idx="6">
                  <c:v>1022525</c:v>
                </c:pt>
                <c:pt idx="7">
                  <c:v>1167808</c:v>
                </c:pt>
                <c:pt idx="8">
                  <c:v>1314094</c:v>
                </c:pt>
                <c:pt idx="9">
                  <c:v>1460871</c:v>
                </c:pt>
                <c:pt idx="10">
                  <c:v>1606642</c:v>
                </c:pt>
                <c:pt idx="11">
                  <c:v>1751221</c:v>
                </c:pt>
                <c:pt idx="12">
                  <c:v>1897942</c:v>
                </c:pt>
                <c:pt idx="13">
                  <c:v>2043579</c:v>
                </c:pt>
                <c:pt idx="14">
                  <c:v>2190296</c:v>
                </c:pt>
                <c:pt idx="15">
                  <c:v>2334093</c:v>
                </c:pt>
                <c:pt idx="16">
                  <c:v>2481926</c:v>
                </c:pt>
                <c:pt idx="17">
                  <c:v>2626914</c:v>
                </c:pt>
                <c:pt idx="18">
                  <c:v>2773743</c:v>
                </c:pt>
                <c:pt idx="19">
                  <c:v>2920108</c:v>
                </c:pt>
                <c:pt idx="20">
                  <c:v>3066707</c:v>
                </c:pt>
                <c:pt idx="21">
                  <c:v>3212829</c:v>
                </c:pt>
                <c:pt idx="22">
                  <c:v>3359888</c:v>
                </c:pt>
                <c:pt idx="23">
                  <c:v>3503818</c:v>
                </c:pt>
                <c:pt idx="24">
                  <c:v>3648026</c:v>
                </c:pt>
                <c:pt idx="25">
                  <c:v>3795765</c:v>
                </c:pt>
                <c:pt idx="26">
                  <c:v>3941341</c:v>
                </c:pt>
                <c:pt idx="27">
                  <c:v>4089215</c:v>
                </c:pt>
                <c:pt idx="28">
                  <c:v>4234665</c:v>
                </c:pt>
                <c:pt idx="29">
                  <c:v>4379030</c:v>
                </c:pt>
                <c:pt idx="30">
                  <c:v>4526448</c:v>
                </c:pt>
                <c:pt idx="31">
                  <c:v>4672194</c:v>
                </c:pt>
                <c:pt idx="32">
                  <c:v>4819817</c:v>
                </c:pt>
                <c:pt idx="33">
                  <c:v>4963180</c:v>
                </c:pt>
                <c:pt idx="34">
                  <c:v>5109206</c:v>
                </c:pt>
                <c:pt idx="35">
                  <c:v>5257517</c:v>
                </c:pt>
                <c:pt idx="36">
                  <c:v>5401607</c:v>
                </c:pt>
                <c:pt idx="37">
                  <c:v>5547886</c:v>
                </c:pt>
                <c:pt idx="38">
                  <c:v>5694053</c:v>
                </c:pt>
                <c:pt idx="39">
                  <c:v>5839950</c:v>
                </c:pt>
                <c:pt idx="40">
                  <c:v>5986438</c:v>
                </c:pt>
                <c:pt idx="41">
                  <c:v>6131981</c:v>
                </c:pt>
                <c:pt idx="42">
                  <c:v>6275564</c:v>
                </c:pt>
                <c:pt idx="43">
                  <c:v>6425925</c:v>
                </c:pt>
                <c:pt idx="44">
                  <c:v>6571104</c:v>
                </c:pt>
                <c:pt idx="45">
                  <c:v>6715351</c:v>
                </c:pt>
                <c:pt idx="46">
                  <c:v>6860871</c:v>
                </c:pt>
                <c:pt idx="47">
                  <c:v>7006551</c:v>
                </c:pt>
                <c:pt idx="48">
                  <c:v>7154476</c:v>
                </c:pt>
                <c:pt idx="49">
                  <c:v>7302251</c:v>
                </c:pt>
              </c:numCache>
            </c:numRef>
          </c:val>
          <c:smooth val="0"/>
          <c:extLst>
            <c:ext xmlns:c16="http://schemas.microsoft.com/office/drawing/2014/chart" uri="{C3380CC4-5D6E-409C-BE32-E72D297353CC}">
              <c16:uniqueId val="{00000001-ADA1-4300-90FC-D154D46D3121}"/>
            </c:ext>
          </c:extLst>
        </c:ser>
        <c:dLbls>
          <c:showLegendKey val="0"/>
          <c:showVal val="0"/>
          <c:showCatName val="0"/>
          <c:showSerName val="0"/>
          <c:showPercent val="0"/>
          <c:showBubbleSize val="0"/>
        </c:dLbls>
        <c:marker val="1"/>
        <c:smooth val="0"/>
        <c:axId val="159082288"/>
        <c:axId val="159070224"/>
        <c:extLst>
          <c:ext xmlns:c15="http://schemas.microsoft.com/office/drawing/2012/chart" uri="{02D57815-91ED-43cb-92C2-25804820EDAC}">
            <c15:filteredLineSeries>
              <c15:ser>
                <c:idx val="0"/>
                <c:order val="0"/>
                <c:tx>
                  <c:strRef>
                    <c:extLst>
                      <c:ext uri="{02D57815-91ED-43cb-92C2-25804820EDAC}">
                        <c15:formulaRef>
                          <c15:sqref>Sorted!$A$1</c15:sqref>
                        </c15:formulaRef>
                      </c:ext>
                    </c:extLst>
                    <c:strCache>
                      <c:ptCount val="1"/>
                      <c:pt idx="0">
                        <c:v>elems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cat>
                <c:val>
                  <c:numRef>
                    <c:extLst>
                      <c:ext uri="{02D57815-91ED-43cb-92C2-25804820EDAC}">
                        <c15:formulaRef>
                          <c15:sqref>Sorted!$A$2:$A$51</c15:sqref>
                        </c15:formulaRef>
                      </c:ext>
                    </c:extLst>
                    <c:numCache>
                      <c:formatCode>General</c:formatCode>
                      <c:ptCount val="50"/>
                      <c:pt idx="0">
                        <c:v>20000</c:v>
                      </c:pt>
                      <c:pt idx="1">
                        <c:v>40000</c:v>
                      </c:pt>
                      <c:pt idx="2">
                        <c:v>60000</c:v>
                      </c:pt>
                      <c:pt idx="3">
                        <c:v>80000</c:v>
                      </c:pt>
                      <c:pt idx="4">
                        <c:v>100000</c:v>
                      </c:pt>
                      <c:pt idx="5">
                        <c:v>120000</c:v>
                      </c:pt>
                      <c:pt idx="6">
                        <c:v>140000</c:v>
                      </c:pt>
                      <c:pt idx="7">
                        <c:v>160000</c:v>
                      </c:pt>
                      <c:pt idx="8">
                        <c:v>180000</c:v>
                      </c:pt>
                      <c:pt idx="9">
                        <c:v>200000</c:v>
                      </c:pt>
                      <c:pt idx="10">
                        <c:v>220000</c:v>
                      </c:pt>
                      <c:pt idx="11">
                        <c:v>240000</c:v>
                      </c:pt>
                      <c:pt idx="12">
                        <c:v>260000</c:v>
                      </c:pt>
                      <c:pt idx="13">
                        <c:v>280000</c:v>
                      </c:pt>
                      <c:pt idx="14">
                        <c:v>300000</c:v>
                      </c:pt>
                      <c:pt idx="15">
                        <c:v>320000</c:v>
                      </c:pt>
                      <c:pt idx="16">
                        <c:v>340000</c:v>
                      </c:pt>
                      <c:pt idx="17">
                        <c:v>360000</c:v>
                      </c:pt>
                      <c:pt idx="18">
                        <c:v>380000</c:v>
                      </c:pt>
                      <c:pt idx="19">
                        <c:v>400000</c:v>
                      </c:pt>
                      <c:pt idx="20">
                        <c:v>420000</c:v>
                      </c:pt>
                      <c:pt idx="21">
                        <c:v>440000</c:v>
                      </c:pt>
                      <c:pt idx="22">
                        <c:v>460000</c:v>
                      </c:pt>
                      <c:pt idx="23">
                        <c:v>480000</c:v>
                      </c:pt>
                      <c:pt idx="24">
                        <c:v>500000</c:v>
                      </c:pt>
                      <c:pt idx="25">
                        <c:v>520000</c:v>
                      </c:pt>
                      <c:pt idx="26">
                        <c:v>540000</c:v>
                      </c:pt>
                      <c:pt idx="27">
                        <c:v>560000</c:v>
                      </c:pt>
                      <c:pt idx="28">
                        <c:v>580000</c:v>
                      </c:pt>
                      <c:pt idx="29">
                        <c:v>600000</c:v>
                      </c:pt>
                      <c:pt idx="30">
                        <c:v>620000</c:v>
                      </c:pt>
                      <c:pt idx="31">
                        <c:v>640000</c:v>
                      </c:pt>
                      <c:pt idx="32">
                        <c:v>660000</c:v>
                      </c:pt>
                      <c:pt idx="33">
                        <c:v>680000</c:v>
                      </c:pt>
                      <c:pt idx="34">
                        <c:v>700000</c:v>
                      </c:pt>
                      <c:pt idx="35">
                        <c:v>720000</c:v>
                      </c:pt>
                      <c:pt idx="36">
                        <c:v>740000</c:v>
                      </c:pt>
                      <c:pt idx="37">
                        <c:v>760000</c:v>
                      </c:pt>
                      <c:pt idx="38">
                        <c:v>780000</c:v>
                      </c:pt>
                      <c:pt idx="39">
                        <c:v>800000</c:v>
                      </c:pt>
                      <c:pt idx="40">
                        <c:v>820000</c:v>
                      </c:pt>
                      <c:pt idx="41">
                        <c:v>840000</c:v>
                      </c:pt>
                      <c:pt idx="42">
                        <c:v>860000</c:v>
                      </c:pt>
                      <c:pt idx="43">
                        <c:v>880000</c:v>
                      </c:pt>
                      <c:pt idx="44">
                        <c:v>900000</c:v>
                      </c:pt>
                      <c:pt idx="45">
                        <c:v>920000</c:v>
                      </c:pt>
                      <c:pt idx="46">
                        <c:v>940000</c:v>
                      </c:pt>
                      <c:pt idx="47">
                        <c:v>960000</c:v>
                      </c:pt>
                      <c:pt idx="48">
                        <c:v>980000</c:v>
                      </c:pt>
                      <c:pt idx="49">
                        <c:v>1000000</c:v>
                      </c:pt>
                    </c:numCache>
                  </c:numRef>
                </c:val>
                <c:smooth val="0"/>
                <c:extLst>
                  <c:ext xmlns:c16="http://schemas.microsoft.com/office/drawing/2014/chart" uri="{C3380CC4-5D6E-409C-BE32-E72D297353CC}">
                    <c16:uniqueId val="{00000003-ADA1-4300-90FC-D154D46D3121}"/>
                  </c:ext>
                </c:extLst>
              </c15:ser>
            </c15:filteredLineSeries>
          </c:ext>
        </c:extLst>
      </c:lineChart>
      <c:lineChart>
        <c:grouping val="standard"/>
        <c:varyColors val="0"/>
        <c:ser>
          <c:idx val="4"/>
          <c:order val="3"/>
          <c:tx>
            <c:strRef>
              <c:f>Sorted!$E$1</c:f>
              <c:strCache>
                <c:ptCount val="1"/>
                <c:pt idx="0">
                  <c:v>n log(n)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Sorted!$E$2:$E$51</c:f>
              <c:numCache>
                <c:formatCode>General</c:formatCode>
                <c:ptCount val="50"/>
                <c:pt idx="0">
                  <c:v>101787.71673855551</c:v>
                </c:pt>
                <c:pt idx="1">
                  <c:v>217823.72096143191</c:v>
                </c:pt>
                <c:pt idx="2">
                  <c:v>339237.65225888131</c:v>
                </c:pt>
                <c:pt idx="3">
                  <c:v>464144.01689150557</c:v>
                </c:pt>
                <c:pt idx="4">
                  <c:v>591647.33122746926</c:v>
                </c:pt>
                <c:pt idx="5">
                  <c:v>721220.1669707254</c:v>
                </c:pt>
                <c:pt idx="6">
                  <c:v>852514.01716988848</c:v>
                </c:pt>
                <c:pt idx="7">
                  <c:v>985281.18372029474</c:v>
                </c:pt>
                <c:pt idx="8">
                  <c:v>1119336.4629062882</c:v>
                </c:pt>
                <c:pt idx="9">
                  <c:v>1254536.0998765428</c:v>
                </c:pt>
                <c:pt idx="10">
                  <c:v>1390765.2534149261</c:v>
                </c:pt>
                <c:pt idx="11">
                  <c:v>1527930.0588473759</c:v>
                </c:pt>
                <c:pt idx="12">
                  <c:v>1665952.3555973005</c:v>
                </c:pt>
                <c:pt idx="13">
                  <c:v>1804766.0467300233</c:v>
                </c:pt>
                <c:pt idx="14">
                  <c:v>1944314.5038984814</c:v>
                </c:pt>
                <c:pt idx="15">
                  <c:v>2084548.6673151567</c:v>
                </c:pt>
                <c:pt idx="16">
                  <c:v>2225425.6225261623</c:v>
                </c:pt>
                <c:pt idx="17">
                  <c:v>2366907.5131714647</c:v>
                </c:pt>
                <c:pt idx="18">
                  <c:v>2508960.6960615106</c:v>
                </c:pt>
                <c:pt idx="19">
                  <c:v>2651555.0745962942</c:v>
                </c:pt>
                <c:pt idx="20">
                  <c:v>2794663.5658121696</c:v>
                </c:pt>
                <c:pt idx="21">
                  <c:v>2938261.6691573821</c:v>
                </c:pt>
                <c:pt idx="22">
                  <c:v>3082327.1138217049</c:v>
                </c:pt>
                <c:pt idx="23">
                  <c:v>3226839.567506603</c:v>
                </c:pt>
                <c:pt idx="24">
                  <c:v>3371780.3938108035</c:v>
                </c:pt>
                <c:pt idx="25">
                  <c:v>3517132.4484907724</c:v>
                </c:pt>
                <c:pt idx="26">
                  <c:v>3662879.9071077979</c:v>
                </c:pt>
                <c:pt idx="27">
                  <c:v>3809008.118240539</c:v>
                </c:pt>
                <c:pt idx="28">
                  <c:v>3955503.4776913114</c:v>
                </c:pt>
                <c:pt idx="29">
                  <c:v>4102353.3200617759</c:v>
                </c:pt>
                <c:pt idx="30">
                  <c:v>4249545.8247996084</c:v>
                </c:pt>
                <c:pt idx="31">
                  <c:v>4397069.9343794473</c:v>
                </c:pt>
                <c:pt idx="32">
                  <c:v>4544915.282720142</c:v>
                </c:pt>
                <c:pt idx="33">
                  <c:v>4693072.1322857793</c:v>
                </c:pt>
                <c:pt idx="34">
                  <c:v>4841531.3185922848</c:v>
                </c:pt>
                <c:pt idx="35">
                  <c:v>4990284.2010607049</c:v>
                </c:pt>
                <c:pt idx="36">
                  <c:v>5139322.6193349734</c:v>
                </c:pt>
                <c:pt idx="37">
                  <c:v>5288638.8543251185</c:v>
                </c:pt>
                <c:pt idx="38">
                  <c:v>5438225.5933536934</c:v>
                </c:pt>
                <c:pt idx="39">
                  <c:v>5588075.8988790074</c:v>
                </c:pt>
                <c:pt idx="40">
                  <c:v>5738183.1803477379</c:v>
                </c:pt>
                <c:pt idx="41">
                  <c:v>5888541.1687950771</c:v>
                </c:pt>
                <c:pt idx="42">
                  <c:v>6039143.8938651066</c:v>
                </c:pt>
                <c:pt idx="43">
                  <c:v>6189985.6629698239</c:v>
                </c:pt>
                <c:pt idx="44">
                  <c:v>6341061.0423436658</c:v>
                </c:pt>
                <c:pt idx="45">
                  <c:v>6492364.8397827912</c:v>
                </c:pt>
                <c:pt idx="46">
                  <c:v>6643892.0888859192</c:v>
                </c:pt>
                <c:pt idx="47">
                  <c:v>6795638.0346369063</c:v>
                </c:pt>
                <c:pt idx="48">
                  <c:v>6947598.1201892197</c:v>
                </c:pt>
                <c:pt idx="49">
                  <c:v>7099767.9747296302</c:v>
                </c:pt>
              </c:numCache>
            </c:numRef>
          </c:val>
          <c:smooth val="0"/>
          <c:extLst>
            <c:ext xmlns:c16="http://schemas.microsoft.com/office/drawing/2014/chart" uri="{C3380CC4-5D6E-409C-BE32-E72D297353CC}">
              <c16:uniqueId val="{00000002-ADA1-4300-90FC-D154D46D3121}"/>
            </c:ext>
          </c:extLst>
        </c:ser>
        <c:dLbls>
          <c:showLegendKey val="0"/>
          <c:showVal val="0"/>
          <c:showCatName val="0"/>
          <c:showSerName val="0"/>
          <c:showPercent val="0"/>
          <c:showBubbleSize val="0"/>
        </c:dLbls>
        <c:marker val="1"/>
        <c:smooth val="0"/>
        <c:axId val="1211434927"/>
        <c:axId val="646006368"/>
      </c:lineChart>
      <c:catAx>
        <c:axId val="1590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70224"/>
        <c:crosses val="autoZero"/>
        <c:auto val="1"/>
        <c:lblAlgn val="ctr"/>
        <c:lblOffset val="100"/>
        <c:noMultiLvlLbl val="0"/>
      </c:catAx>
      <c:valAx>
        <c:axId val="1590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9082288"/>
        <c:crosses val="autoZero"/>
        <c:crossBetween val="between"/>
      </c:valAx>
      <c:valAx>
        <c:axId val="646006368"/>
        <c:scaling>
          <c:orientation val="minMax"/>
          <c:max val="7600000"/>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11434927"/>
        <c:crosses val="max"/>
        <c:crossBetween val="between"/>
      </c:valAx>
      <c:catAx>
        <c:axId val="1211434927"/>
        <c:scaling>
          <c:orientation val="minMax"/>
        </c:scaling>
        <c:delete val="1"/>
        <c:axPos val="b"/>
        <c:majorTickMark val="out"/>
        <c:minorTickMark val="none"/>
        <c:tickLblPos val="nextTo"/>
        <c:crossAx val="646006368"/>
        <c:crosses val="autoZero"/>
        <c:auto val="1"/>
        <c:lblAlgn val="ctr"/>
        <c:lblOffset val="100"/>
        <c:noMultiLvlLbl val="0"/>
      </c:catAx>
      <c:spPr>
        <a:noFill/>
        <a:ln>
          <a:noFill/>
        </a:ln>
        <a:effectLst/>
      </c:spPr>
    </c:plotArea>
    <c:legend>
      <c:legendPos val="b"/>
      <c:layout>
        <c:manualLayout>
          <c:xMode val="edge"/>
          <c:yMode val="edge"/>
          <c:x val="0.25474103237095369"/>
          <c:y val="0.92187445319335082"/>
          <c:w val="0.49051771653543308"/>
          <c:h val="7.6705082319255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9F3FA-4B29-4E1A-BD9D-59CD21509632}" type="datetimeFigureOut">
              <a:rPr lang="ru-RU" smtClean="0"/>
              <a:t>20.04.2025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A56F9-27AA-4681-B68A-A25D829A4028}" type="slidenum">
              <a:rPr lang="ru-RU" smtClean="0"/>
              <a:t>‹#›</a:t>
            </a:fld>
            <a:endParaRPr lang="ru-RU"/>
          </a:p>
        </p:txBody>
      </p:sp>
    </p:spTree>
    <p:extLst>
      <p:ext uri="{BB962C8B-B14F-4D97-AF65-F5344CB8AC3E}">
        <p14:creationId xmlns:p14="http://schemas.microsoft.com/office/powerpoint/2010/main" val="204007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60A56F9-27AA-4681-B68A-A25D829A4028}" type="slidenum">
              <a:rPr lang="ru-RU" smtClean="0"/>
              <a:t>3</a:t>
            </a:fld>
            <a:endParaRPr lang="ru-RU"/>
          </a:p>
        </p:txBody>
      </p:sp>
    </p:spTree>
    <p:extLst>
      <p:ext uri="{BB962C8B-B14F-4D97-AF65-F5344CB8AC3E}">
        <p14:creationId xmlns:p14="http://schemas.microsoft.com/office/powerpoint/2010/main" val="336172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068BE8-2E4A-48AC-BAE2-582E0B9875D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636CE64-93C9-4DC6-B76C-FA97F28DD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673FEA5-5545-4583-8925-480B7AE11350}"/>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25E25C59-2F80-4C4F-BBDB-08A9AB5350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75E358-3549-44E8-AC76-0483BC7AE8D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58836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BC4C4-7F2E-413B-B221-BF03A5AAE56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63EE66F-288E-4F0B-9AB7-ED023349C1A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264724-EB97-47A9-838F-5DFEC5B1CCD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286CC9B-79C2-4874-9097-E2EA8F874F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74E8E2-6C3D-411E-A271-87BDF83FEEA0}"/>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7037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77C932B-DBB3-4B38-8FE2-F5F7DD61640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5ED249F-0272-40C6-BDAD-4142947EB6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E2D60B7-D292-4854-891F-A97AB73F270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A61B62ED-7EE4-4E3F-8E54-B8E33A51E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02F580E-02EE-4AEC-869A-16D6AD372A6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4063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BF3A6D-7979-4A6E-B1D5-24B4D625A5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804D27F-32F2-4BA2-AA7D-2C668F32A48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DC40212-A679-401E-B18D-DB1609A964B8}"/>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325456CC-4B09-42D2-95F0-4D40A89C071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9E9B325-B5F9-4FA4-B4F7-9D9355EAC13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170619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7EF318-0273-4311-B94F-F4BBA2D2042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BE50EDF-1F80-401B-A490-E24FEEE44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EAFB16-5503-434C-8282-77CCB9D374D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C81924AD-6271-4D02-BB1D-43BED0CCBC9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82557F9-8CC8-4FB6-9AE2-A64E9797A601}"/>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73181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9CA46A-4F41-4A1B-A413-BD9BA51F9E4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BE5180F-2C8D-41CD-9947-308DBD0F3C9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D020694-E09A-4A71-B560-7F7D7A8C5D7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A41B577-C664-4506-8A2F-32D92817D3D9}"/>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E00AFCFD-7819-4CE7-B046-611F7B838C7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F60F2A-65C5-483D-A68F-C5C79826CC4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3681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24EA1-CE9B-4B93-AB87-12D70D246A1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A3B8D9B-1ECF-4317-9F08-22B23FAEA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2886C61-015A-4251-8F28-7608E45502A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51FA355-E9B4-4942-89AA-6AA7182E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6AFC5E0-B076-4575-9890-82E3E0299A6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850E946-A1BF-4EBF-89D0-A5FD5AE41467}"/>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8" name="Нижний колонтитул 7">
            <a:extLst>
              <a:ext uri="{FF2B5EF4-FFF2-40B4-BE49-F238E27FC236}">
                <a16:creationId xmlns:a16="http://schemas.microsoft.com/office/drawing/2014/main" id="{432530AE-848F-461D-B153-880167C5820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BC81E29-9ECD-4A1E-B837-D783444D059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20607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212A4F-7E74-441F-A298-F241C562D53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0D740CD-04DC-445F-9B05-6159F8587ADE}"/>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4" name="Нижний колонтитул 3">
            <a:extLst>
              <a:ext uri="{FF2B5EF4-FFF2-40B4-BE49-F238E27FC236}">
                <a16:creationId xmlns:a16="http://schemas.microsoft.com/office/drawing/2014/main" id="{4777A215-2036-48E7-BFD9-64E70B61334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46F1E52-62A5-4A6F-95AC-5C7892FBA12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6600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F0B0768-C2EB-45DA-846F-B8447D3A4DFD}"/>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3" name="Нижний колонтитул 2">
            <a:extLst>
              <a:ext uri="{FF2B5EF4-FFF2-40B4-BE49-F238E27FC236}">
                <a16:creationId xmlns:a16="http://schemas.microsoft.com/office/drawing/2014/main" id="{96EDC8ED-C4FD-424A-AE66-E216EC852BC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E046E7D-8DEB-4A7D-8CBA-649B5BB0443D}"/>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3198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8945E-7DBB-43D0-ADE8-377AB75139B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B582039-3C11-4DA1-B63E-5C412DDEC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3FF563F-B1CF-42C8-8E04-177CADBD2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261CB1A-00DB-47A5-BA7A-279C74F8CE2A}"/>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CECB624F-BD0F-4D59-8F11-71321BC754C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864B40-CE17-4B11-AEB9-94BB1D69C079}"/>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85218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9F6C5-7C88-4403-8734-E7BB8C05A8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C551B45-588D-4F0A-B589-676A8978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5E70438-733D-4E4B-BA4C-8A14E4304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0A9F9C-656A-433B-91FC-F1F25BD8CAC1}"/>
              </a:ext>
            </a:extLst>
          </p:cNvPr>
          <p:cNvSpPr>
            <a:spLocks noGrp="1"/>
          </p:cNvSpPr>
          <p:nvPr>
            <p:ph type="dt" sz="half" idx="10"/>
          </p:nvPr>
        </p:nvSpPr>
        <p:spPr/>
        <p:txBody>
          <a:bodyPr/>
          <a:lstStyle/>
          <a:p>
            <a:fld id="{4B4E4CD3-CC68-4676-84BA-7B1353D73FEF}" type="datetimeFigureOut">
              <a:rPr lang="ru-RU" smtClean="0"/>
              <a:t>20.04.2025</a:t>
            </a:fld>
            <a:endParaRPr lang="ru-RU"/>
          </a:p>
        </p:txBody>
      </p:sp>
      <p:sp>
        <p:nvSpPr>
          <p:cNvPr id="6" name="Нижний колонтитул 5">
            <a:extLst>
              <a:ext uri="{FF2B5EF4-FFF2-40B4-BE49-F238E27FC236}">
                <a16:creationId xmlns:a16="http://schemas.microsoft.com/office/drawing/2014/main" id="{4895B17E-76CC-4D66-A3FE-475FED915B3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45C2EBB-C747-4384-8166-D12B73D00375}"/>
              </a:ext>
            </a:extLst>
          </p:cNvPr>
          <p:cNvSpPr>
            <a:spLocks noGrp="1"/>
          </p:cNvSpPr>
          <p:nvPr>
            <p:ph type="sldNum" sz="quarter" idx="12"/>
          </p:nvPr>
        </p:nvSpPr>
        <p:spPr/>
        <p:txBody>
          <a:bodyPr/>
          <a:lstStyle/>
          <a:p>
            <a:fld id="{01B83CB9-8824-4166-AB50-6014F8C203C7}" type="slidenum">
              <a:rPr lang="ru-RU" smtClean="0"/>
              <a:t>‹#›</a:t>
            </a:fld>
            <a:endParaRPr lang="ru-RU"/>
          </a:p>
        </p:txBody>
      </p:sp>
    </p:spTree>
    <p:extLst>
      <p:ext uri="{BB962C8B-B14F-4D97-AF65-F5344CB8AC3E}">
        <p14:creationId xmlns:p14="http://schemas.microsoft.com/office/powerpoint/2010/main" val="419449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6A989A-5DFA-4D01-852C-3304A8E22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689173-F194-465A-B657-C145326F7A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A82E848-4EB0-469A-9D5B-212688289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E4CD3-CC68-4676-84BA-7B1353D73FEF}" type="datetimeFigureOut">
              <a:rPr lang="ru-RU" smtClean="0"/>
              <a:t>20.04.2025</a:t>
            </a:fld>
            <a:endParaRPr lang="ru-RU"/>
          </a:p>
        </p:txBody>
      </p:sp>
      <p:sp>
        <p:nvSpPr>
          <p:cNvPr id="5" name="Нижний колонтитул 4">
            <a:extLst>
              <a:ext uri="{FF2B5EF4-FFF2-40B4-BE49-F238E27FC236}">
                <a16:creationId xmlns:a16="http://schemas.microsoft.com/office/drawing/2014/main" id="{B0692459-3E9A-4104-BCD5-E0161AAB2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116238E-F64D-4D6B-89E4-D9984A69E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83CB9-8824-4166-AB50-6014F8C203C7}" type="slidenum">
              <a:rPr lang="ru-RU" smtClean="0"/>
              <a:t>‹#›</a:t>
            </a:fld>
            <a:endParaRPr lang="ru-RU"/>
          </a:p>
        </p:txBody>
      </p:sp>
    </p:spTree>
    <p:extLst>
      <p:ext uri="{BB962C8B-B14F-4D97-AF65-F5344CB8AC3E}">
        <p14:creationId xmlns:p14="http://schemas.microsoft.com/office/powerpoint/2010/main" val="379982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b="20472"/>
          <a:stretch>
            <a:fillRect/>
          </a:stretch>
        </p:blipFill>
        <p:spPr bwMode="auto">
          <a:xfrm>
            <a:off x="0" y="2381"/>
            <a:ext cx="12192000"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915" y="740701"/>
            <a:ext cx="1536171" cy="1499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en-US" sz="5333" b="1" dirty="0">
                <a:solidFill>
                  <a:schemeClr val="lt1"/>
                </a:solidFill>
                <a:latin typeface="PT Sans" panose="020B0503020203020204" pitchFamily="34" charset="-52"/>
              </a:rPr>
              <a:t>Smooth sort</a:t>
            </a:r>
          </a:p>
        </p:txBody>
      </p:sp>
      <p:cxnSp>
        <p:nvCxnSpPr>
          <p:cNvPr id="7" name="Прямая соединительная линия 6"/>
          <p:cNvCxnSpPr/>
          <p:nvPr/>
        </p:nvCxnSpPr>
        <p:spPr>
          <a:xfrm flipH="1">
            <a:off x="3119674" y="2744115"/>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5"/>
          <p:cNvSpPr txBox="1"/>
          <p:nvPr/>
        </p:nvSpPr>
        <p:spPr>
          <a:xfrm>
            <a:off x="8591153" y="6009386"/>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17760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7" name="Диаграмма 6">
            <a:extLst>
              <a:ext uri="{FF2B5EF4-FFF2-40B4-BE49-F238E27FC236}">
                <a16:creationId xmlns:a16="http://schemas.microsoft.com/office/drawing/2014/main" id="{B13D6A88-E0C3-4AA0-A247-C1DE30B571C4}"/>
              </a:ext>
            </a:extLst>
          </p:cNvPr>
          <p:cNvGraphicFramePr>
            <a:graphicFrameLocks/>
          </p:cNvGraphicFramePr>
          <p:nvPr>
            <p:extLst>
              <p:ext uri="{D42A27DB-BD31-4B8C-83A1-F6EECF244321}">
                <p14:modId xmlns:p14="http://schemas.microsoft.com/office/powerpoint/2010/main" val="4159316691"/>
              </p:ext>
            </p:extLst>
          </p:nvPr>
        </p:nvGraphicFramePr>
        <p:xfrm>
          <a:off x="1425893" y="816161"/>
          <a:ext cx="5222558" cy="3212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Диаграмма 7">
            <a:extLst>
              <a:ext uri="{FF2B5EF4-FFF2-40B4-BE49-F238E27FC236}">
                <a16:creationId xmlns:a16="http://schemas.microsoft.com/office/drawing/2014/main" id="{7C214DEE-15E2-4125-BE33-7F30B82B1F32}"/>
              </a:ext>
            </a:extLst>
          </p:cNvPr>
          <p:cNvGraphicFramePr>
            <a:graphicFrameLocks/>
          </p:cNvGraphicFramePr>
          <p:nvPr>
            <p:extLst>
              <p:ext uri="{D42A27DB-BD31-4B8C-83A1-F6EECF244321}">
                <p14:modId xmlns:p14="http://schemas.microsoft.com/office/powerpoint/2010/main" val="2815070302"/>
              </p:ext>
            </p:extLst>
          </p:nvPr>
        </p:nvGraphicFramePr>
        <p:xfrm>
          <a:off x="6096000" y="3383148"/>
          <a:ext cx="5985298" cy="328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6472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O(n²)</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3D8680AE-7B73-4ED0-83B5-0AE5370D22D1}"/>
              </a:ext>
            </a:extLst>
          </p:cNvPr>
          <p:cNvGraphicFramePr>
            <a:graphicFrameLocks/>
          </p:cNvGraphicFramePr>
          <p:nvPr>
            <p:extLst>
              <p:ext uri="{D42A27DB-BD31-4B8C-83A1-F6EECF244321}">
                <p14:modId xmlns:p14="http://schemas.microsoft.com/office/powerpoint/2010/main" val="1020744804"/>
              </p:ext>
            </p:extLst>
          </p:nvPr>
        </p:nvGraphicFramePr>
        <p:xfrm>
          <a:off x="2065722" y="1158826"/>
          <a:ext cx="8060555" cy="4918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919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sp>
        <p:nvSpPr>
          <p:cNvPr id="7" name="TextBox 6">
            <a:extLst>
              <a:ext uri="{FF2B5EF4-FFF2-40B4-BE49-F238E27FC236}">
                <a16:creationId xmlns:a16="http://schemas.microsoft.com/office/drawing/2014/main" id="{01382215-C8D6-4CA3-88DE-4029F29DE89A}"/>
              </a:ext>
            </a:extLst>
          </p:cNvPr>
          <p:cNvSpPr txBox="1"/>
          <p:nvPr/>
        </p:nvSpPr>
        <p:spPr>
          <a:xfrm>
            <a:off x="1401890" y="1113813"/>
            <a:ext cx="1980563" cy="646331"/>
          </a:xfrm>
          <a:prstGeom prst="rect">
            <a:avLst/>
          </a:prstGeom>
          <a:noFill/>
        </p:spPr>
        <p:txBody>
          <a:bodyPr wrap="square" rtlCol="0">
            <a:spAutoFit/>
          </a:bodyPr>
          <a:lstStyle/>
          <a:p>
            <a:pPr algn="ctr"/>
            <a:r>
              <a:rPr lang="ru-RU" dirty="0"/>
              <a:t>Почти </a:t>
            </a:r>
            <a:r>
              <a:rPr lang="ru-RU" dirty="0" err="1"/>
              <a:t>отсорт</a:t>
            </a:r>
            <a:r>
              <a:rPr lang="ru-RU" dirty="0"/>
              <a:t>. массив</a:t>
            </a:r>
          </a:p>
        </p:txBody>
      </p:sp>
      <p:pic>
        <p:nvPicPr>
          <p:cNvPr id="8" name="Рисунок 7">
            <a:extLst>
              <a:ext uri="{FF2B5EF4-FFF2-40B4-BE49-F238E27FC236}">
                <a16:creationId xmlns:a16="http://schemas.microsoft.com/office/drawing/2014/main" id="{4E3055BB-1D78-4314-B0DE-90C33D08AC43}"/>
              </a:ext>
            </a:extLst>
          </p:cNvPr>
          <p:cNvPicPr>
            <a:picLocks noChangeAspect="1"/>
          </p:cNvPicPr>
          <p:nvPr/>
        </p:nvPicPr>
        <p:blipFill rotWithShape="1">
          <a:blip r:embed="rId4">
            <a:extLst>
              <a:ext uri="{28A0092B-C50C-407E-A947-70E740481C1C}">
                <a14:useLocalDpi xmlns:a14="http://schemas.microsoft.com/office/drawing/2010/main" val="0"/>
              </a:ext>
            </a:extLst>
          </a:blip>
          <a:srcRect b="11700"/>
          <a:stretch/>
        </p:blipFill>
        <p:spPr>
          <a:xfrm>
            <a:off x="1551297" y="1907067"/>
            <a:ext cx="1735464" cy="4757140"/>
          </a:xfrm>
          <a:prstGeom prst="rect">
            <a:avLst/>
          </a:prstGeom>
          <a:ln>
            <a:noFill/>
          </a:ln>
          <a:effectLst>
            <a:outerShdw blurRad="292100" dist="139700" dir="2700000" algn="tl" rotWithShape="0">
              <a:srgbClr val="333333">
                <a:alpha val="65000"/>
              </a:srgbClr>
            </a:outerShdw>
          </a:effectLst>
        </p:spPr>
      </p:pic>
      <p:cxnSp>
        <p:nvCxnSpPr>
          <p:cNvPr id="10" name="Прямая со стрелкой 9">
            <a:extLst>
              <a:ext uri="{FF2B5EF4-FFF2-40B4-BE49-F238E27FC236}">
                <a16:creationId xmlns:a16="http://schemas.microsoft.com/office/drawing/2014/main" id="{7FC5335C-E2B4-45D6-83CB-E1077ABC566F}"/>
              </a:ext>
            </a:extLst>
          </p:cNvPr>
          <p:cNvCxnSpPr/>
          <p:nvPr/>
        </p:nvCxnSpPr>
        <p:spPr>
          <a:xfrm flipH="1">
            <a:off x="1867407" y="4063881"/>
            <a:ext cx="159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6A607CCA-AAE6-4C2C-9CA3-D563873633C8}"/>
              </a:ext>
            </a:extLst>
          </p:cNvPr>
          <p:cNvCxnSpPr/>
          <p:nvPr/>
        </p:nvCxnSpPr>
        <p:spPr>
          <a:xfrm flipH="1">
            <a:off x="1867407" y="4902081"/>
            <a:ext cx="257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Рисунок 2">
            <a:extLst>
              <a:ext uri="{FF2B5EF4-FFF2-40B4-BE49-F238E27FC236}">
                <a16:creationId xmlns:a16="http://schemas.microsoft.com/office/drawing/2014/main" id="{6276054F-795D-4EA3-AC6A-348960AE0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271" y="1436979"/>
            <a:ext cx="3676190" cy="1590476"/>
          </a:xfrm>
          <a:prstGeom prst="rect">
            <a:avLst/>
          </a:prstGeom>
        </p:spPr>
      </p:pic>
      <p:sp>
        <p:nvSpPr>
          <p:cNvPr id="16" name="TextBox 15">
            <a:extLst>
              <a:ext uri="{FF2B5EF4-FFF2-40B4-BE49-F238E27FC236}">
                <a16:creationId xmlns:a16="http://schemas.microsoft.com/office/drawing/2014/main" id="{B2841FBB-DBBD-437C-8E33-4FFFD6A3A4A6}"/>
              </a:ext>
            </a:extLst>
          </p:cNvPr>
          <p:cNvSpPr txBox="1"/>
          <p:nvPr/>
        </p:nvSpPr>
        <p:spPr>
          <a:xfrm>
            <a:off x="3678907" y="816160"/>
            <a:ext cx="3280918" cy="646331"/>
          </a:xfrm>
          <a:prstGeom prst="rect">
            <a:avLst/>
          </a:prstGeom>
          <a:noFill/>
        </p:spPr>
        <p:txBody>
          <a:bodyPr wrap="square" rtlCol="0">
            <a:spAutoFit/>
          </a:bodyPr>
          <a:lstStyle/>
          <a:p>
            <a:pPr algn="ctr"/>
            <a:r>
              <a:rPr lang="ru-RU" dirty="0"/>
              <a:t>Каждое число увеличивается на 3 с шансом в 2</a:t>
            </a:r>
            <a:r>
              <a:rPr lang="en-US" dirty="0"/>
              <a:t>%</a:t>
            </a:r>
            <a:endParaRPr lang="ru-RU" dirty="0"/>
          </a:p>
        </p:txBody>
      </p:sp>
      <p:pic>
        <p:nvPicPr>
          <p:cNvPr id="17" name="Рисунок 16">
            <a:extLst>
              <a:ext uri="{FF2B5EF4-FFF2-40B4-BE49-F238E27FC236}">
                <a16:creationId xmlns:a16="http://schemas.microsoft.com/office/drawing/2014/main" id="{B97242B0-8FAB-4775-B47D-B1EC33A85AE1}"/>
              </a:ext>
            </a:extLst>
          </p:cNvPr>
          <p:cNvPicPr>
            <a:picLocks noChangeAspect="1"/>
          </p:cNvPicPr>
          <p:nvPr/>
        </p:nvPicPr>
        <p:blipFill>
          <a:blip r:embed="rId6"/>
          <a:stretch>
            <a:fillRect/>
          </a:stretch>
        </p:blipFill>
        <p:spPr>
          <a:xfrm>
            <a:off x="6315762" y="4088915"/>
            <a:ext cx="5495238" cy="2447619"/>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823EA620-7805-4D0F-8FAA-569008E84D62}"/>
              </a:ext>
            </a:extLst>
          </p:cNvPr>
          <p:cNvSpPr txBox="1"/>
          <p:nvPr/>
        </p:nvSpPr>
        <p:spPr>
          <a:xfrm>
            <a:off x="6163019" y="3204242"/>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
        <p:nvSpPr>
          <p:cNvPr id="19" name="TextBox 18">
            <a:extLst>
              <a:ext uri="{FF2B5EF4-FFF2-40B4-BE49-F238E27FC236}">
                <a16:creationId xmlns:a16="http://schemas.microsoft.com/office/drawing/2014/main" id="{BC055403-6737-4027-A687-24E9C67301CF}"/>
              </a:ext>
            </a:extLst>
          </p:cNvPr>
          <p:cNvSpPr txBox="1"/>
          <p:nvPr/>
        </p:nvSpPr>
        <p:spPr>
          <a:xfrm>
            <a:off x="1425892" y="764932"/>
            <a:ext cx="2581275" cy="400110"/>
          </a:xfrm>
          <a:prstGeom prst="rect">
            <a:avLst/>
          </a:prstGeom>
          <a:noFill/>
        </p:spPr>
        <p:txBody>
          <a:bodyPr wrap="square" rtlCol="0">
            <a:spAutoFit/>
          </a:bodyPr>
          <a:lstStyle/>
          <a:p>
            <a:r>
              <a:rPr lang="ru-RU" sz="2000" b="1" dirty="0"/>
              <a:t>Входные данные</a:t>
            </a:r>
          </a:p>
        </p:txBody>
      </p:sp>
    </p:spTree>
    <p:extLst>
      <p:ext uri="{BB962C8B-B14F-4D97-AF65-F5344CB8AC3E}">
        <p14:creationId xmlns:p14="http://schemas.microsoft.com/office/powerpoint/2010/main" val="462171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 на почти </a:t>
            </a:r>
            <a:r>
              <a:rPr lang="ru-RU" sz="4267" b="1" dirty="0" err="1">
                <a:latin typeface="PT Sans" panose="020B0503020203020204" pitchFamily="34" charset="-52"/>
              </a:rPr>
              <a:t>отсорт</a:t>
            </a:r>
            <a:r>
              <a:rPr lang="ru-RU" sz="4267" b="1" dirty="0">
                <a:latin typeface="PT Sans" panose="020B0503020203020204" pitchFamily="34" charset="-52"/>
              </a:rPr>
              <a:t>. массиве</a:t>
            </a:r>
          </a:p>
        </p:txBody>
      </p:sp>
      <p:graphicFrame>
        <p:nvGraphicFramePr>
          <p:cNvPr id="14" name="Диаграмма 13">
            <a:extLst>
              <a:ext uri="{FF2B5EF4-FFF2-40B4-BE49-F238E27FC236}">
                <a16:creationId xmlns:a16="http://schemas.microsoft.com/office/drawing/2014/main" id="{51C23C48-5C79-4CD0-8DA9-84581FBDA6BE}"/>
              </a:ext>
            </a:extLst>
          </p:cNvPr>
          <p:cNvGraphicFramePr>
            <a:graphicFrameLocks/>
          </p:cNvGraphicFramePr>
          <p:nvPr>
            <p:extLst>
              <p:ext uri="{D42A27DB-BD31-4B8C-83A1-F6EECF244321}">
                <p14:modId xmlns:p14="http://schemas.microsoft.com/office/powerpoint/2010/main" val="1300279206"/>
              </p:ext>
            </p:extLst>
          </p:nvPr>
        </p:nvGraphicFramePr>
        <p:xfrm>
          <a:off x="1247775" y="1048239"/>
          <a:ext cx="7033260" cy="4847272"/>
        </p:xfrm>
        <a:graphic>
          <a:graphicData uri="http://schemas.openxmlformats.org/drawingml/2006/chart">
            <c:chart xmlns:c="http://schemas.openxmlformats.org/drawingml/2006/chart" xmlns:r="http://schemas.openxmlformats.org/officeDocument/2006/relationships" r:id="rId4"/>
          </a:graphicData>
        </a:graphic>
      </p:graphicFrame>
      <p:pic>
        <p:nvPicPr>
          <p:cNvPr id="15" name="Рисунок 14">
            <a:extLst>
              <a:ext uri="{FF2B5EF4-FFF2-40B4-BE49-F238E27FC236}">
                <a16:creationId xmlns:a16="http://schemas.microsoft.com/office/drawing/2014/main" id="{993694D5-76B5-498F-9698-38149FB513ED}"/>
              </a:ext>
            </a:extLst>
          </p:cNvPr>
          <p:cNvPicPr>
            <a:picLocks noChangeAspect="1"/>
          </p:cNvPicPr>
          <p:nvPr/>
        </p:nvPicPr>
        <p:blipFill>
          <a:blip r:embed="rId5"/>
          <a:stretch>
            <a:fillRect/>
          </a:stretch>
        </p:blipFill>
        <p:spPr>
          <a:xfrm>
            <a:off x="9072712" y="1624157"/>
            <a:ext cx="2390476" cy="2314286"/>
          </a:xfrm>
          <a:prstGeom prst="rect">
            <a:avLst/>
          </a:prstGeom>
        </p:spPr>
      </p:pic>
      <p:sp>
        <p:nvSpPr>
          <p:cNvPr id="20" name="TextBox 19">
            <a:extLst>
              <a:ext uri="{FF2B5EF4-FFF2-40B4-BE49-F238E27FC236}">
                <a16:creationId xmlns:a16="http://schemas.microsoft.com/office/drawing/2014/main" id="{6DDF4C73-99F5-4D3A-BFAC-E228933C3C51}"/>
              </a:ext>
            </a:extLst>
          </p:cNvPr>
          <p:cNvSpPr txBox="1"/>
          <p:nvPr/>
        </p:nvSpPr>
        <p:spPr>
          <a:xfrm>
            <a:off x="9296283" y="4100109"/>
            <a:ext cx="2295238" cy="646331"/>
          </a:xfrm>
          <a:prstGeom prst="rect">
            <a:avLst/>
          </a:prstGeom>
          <a:noFill/>
        </p:spPr>
        <p:txBody>
          <a:bodyPr wrap="square" rtlCol="0">
            <a:spAutoFit/>
          </a:bodyPr>
          <a:lstStyle/>
          <a:p>
            <a:pPr algn="ctr"/>
            <a:r>
              <a:rPr lang="ru-RU" dirty="0"/>
              <a:t>Некоторые значения из таблицы</a:t>
            </a:r>
          </a:p>
        </p:txBody>
      </p:sp>
    </p:spTree>
    <p:extLst>
      <p:ext uri="{BB962C8B-B14F-4D97-AF65-F5344CB8AC3E}">
        <p14:creationId xmlns:p14="http://schemas.microsoft.com/office/powerpoint/2010/main" val="3788717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1504950" y="67172"/>
            <a:ext cx="10306050"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Сравнение графиков с </a:t>
            </a:r>
            <a:r>
              <a:rPr lang="en-US" sz="4267" b="1" dirty="0">
                <a:latin typeface="PT Sans" panose="020B0503020203020204" pitchFamily="34" charset="-52"/>
              </a:rPr>
              <a:t>O(n) </a:t>
            </a:r>
            <a:r>
              <a:rPr lang="ru-RU" sz="4267" b="1" dirty="0">
                <a:latin typeface="PT Sans" panose="020B0503020203020204" pitchFamily="34" charset="-52"/>
              </a:rPr>
              <a:t>и </a:t>
            </a:r>
            <a:r>
              <a:rPr lang="en-US" sz="4267" b="1" dirty="0">
                <a:latin typeface="PT Sans" panose="020B0503020203020204" pitchFamily="34" charset="-52"/>
              </a:rPr>
              <a:t>O(</a:t>
            </a:r>
            <a:r>
              <a:rPr lang="en-US" sz="4267" b="1" dirty="0" err="1">
                <a:latin typeface="PT Sans" panose="020B0503020203020204" pitchFamily="34" charset="-52"/>
              </a:rPr>
              <a:t>nlogn</a:t>
            </a:r>
            <a:r>
              <a:rPr lang="en-US" sz="4267" b="1" dirty="0">
                <a:latin typeface="PT Sans" panose="020B0503020203020204" pitchFamily="34" charset="-52"/>
              </a:rPr>
              <a:t>)</a:t>
            </a:r>
            <a:endParaRPr lang="ru-RU" sz="4267" b="1" dirty="0">
              <a:latin typeface="PT Sans" panose="020B0503020203020204" pitchFamily="34" charset="-52"/>
            </a:endParaRPr>
          </a:p>
        </p:txBody>
      </p:sp>
      <p:graphicFrame>
        <p:nvGraphicFramePr>
          <p:cNvPr id="9" name="Диаграмма 8">
            <a:extLst>
              <a:ext uri="{FF2B5EF4-FFF2-40B4-BE49-F238E27FC236}">
                <a16:creationId xmlns:a16="http://schemas.microsoft.com/office/drawing/2014/main" id="{89FC782E-E7F0-46F3-A718-21E50CAD5974}"/>
              </a:ext>
            </a:extLst>
          </p:cNvPr>
          <p:cNvGraphicFramePr>
            <a:graphicFrameLocks/>
          </p:cNvGraphicFramePr>
          <p:nvPr>
            <p:extLst>
              <p:ext uri="{D42A27DB-BD31-4B8C-83A1-F6EECF244321}">
                <p14:modId xmlns:p14="http://schemas.microsoft.com/office/powerpoint/2010/main" val="397020238"/>
              </p:ext>
            </p:extLst>
          </p:nvPr>
        </p:nvGraphicFramePr>
        <p:xfrm>
          <a:off x="1235679" y="884080"/>
          <a:ext cx="5422295" cy="34212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Диаграмма 9">
            <a:extLst>
              <a:ext uri="{FF2B5EF4-FFF2-40B4-BE49-F238E27FC236}">
                <a16:creationId xmlns:a16="http://schemas.microsoft.com/office/drawing/2014/main" id="{61C91796-EFD6-4D39-A121-D4FA52C08F68}"/>
              </a:ext>
            </a:extLst>
          </p:cNvPr>
          <p:cNvGraphicFramePr>
            <a:graphicFrameLocks/>
          </p:cNvGraphicFramePr>
          <p:nvPr>
            <p:extLst>
              <p:ext uri="{D42A27DB-BD31-4B8C-83A1-F6EECF244321}">
                <p14:modId xmlns:p14="http://schemas.microsoft.com/office/powerpoint/2010/main" val="3817697062"/>
              </p:ext>
            </p:extLst>
          </p:nvPr>
        </p:nvGraphicFramePr>
        <p:xfrm>
          <a:off x="6283930" y="3067051"/>
          <a:ext cx="5800435" cy="3723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5843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pic>
        <p:nvPicPr>
          <p:cNvPr id="2050" name="Picture 2" descr="alt text">
            <a:extLst>
              <a:ext uri="{FF2B5EF4-FFF2-40B4-BE49-F238E27FC236}">
                <a16:creationId xmlns:a16="http://schemas.microsoft.com/office/drawing/2014/main" id="{221EE23A-EE8C-4D6F-B80E-444FE8AA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092" y="933450"/>
            <a:ext cx="4648200" cy="4591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A5C9C5-DD85-4605-A780-4BEA97C561E5}"/>
              </a:ext>
            </a:extLst>
          </p:cNvPr>
          <p:cNvSpPr txBox="1"/>
          <p:nvPr/>
        </p:nvSpPr>
        <p:spPr>
          <a:xfrm>
            <a:off x="6848475" y="1013129"/>
            <a:ext cx="4572000" cy="3139321"/>
          </a:xfrm>
          <a:prstGeom prst="rect">
            <a:avLst/>
          </a:prstGeom>
          <a:noFill/>
        </p:spPr>
        <p:txBody>
          <a:bodyPr wrap="square" rtlCol="0">
            <a:spAutoFit/>
          </a:bodyPr>
          <a:lstStyle/>
          <a:p>
            <a:r>
              <a:rPr lang="en-US" dirty="0" err="1"/>
              <a:t>Smoothsort</a:t>
            </a:r>
            <a:r>
              <a:rPr lang="en-US" dirty="0"/>
              <a:t> </a:t>
            </a:r>
            <a:r>
              <a:rPr lang="ru-RU" dirty="0"/>
              <a:t>показывает отличные результаты в скорости сортировки, а также требует очень маленькое кол-во дополнительной памяти, что могло сделать его лучшей из существующих сортировок, но его небольшая нестабильность все же позволяет опередить себя другим сортировкам, таким как </a:t>
            </a:r>
            <a:r>
              <a:rPr lang="en-US" dirty="0" err="1"/>
              <a:t>Timsort</a:t>
            </a:r>
            <a:r>
              <a:rPr lang="en-US" dirty="0"/>
              <a:t> </a:t>
            </a:r>
            <a:r>
              <a:rPr lang="ru-RU" dirty="0"/>
              <a:t>или </a:t>
            </a:r>
            <a:r>
              <a:rPr lang="en-US" dirty="0"/>
              <a:t>Binary tree sort</a:t>
            </a:r>
            <a:r>
              <a:rPr lang="ru-RU" dirty="0"/>
              <a:t>, которые хоть и требуют </a:t>
            </a:r>
            <a:r>
              <a:rPr lang="en-US" dirty="0"/>
              <a:t>O(n) </a:t>
            </a:r>
            <a:r>
              <a:rPr lang="ru-RU" dirty="0"/>
              <a:t>дополнительной памяти, но показывают лучшие и более стабильные результаты</a:t>
            </a:r>
          </a:p>
        </p:txBody>
      </p:sp>
      <p:sp>
        <p:nvSpPr>
          <p:cNvPr id="11" name="Прямоугольник 10">
            <a:extLst>
              <a:ext uri="{FF2B5EF4-FFF2-40B4-BE49-F238E27FC236}">
                <a16:creationId xmlns:a16="http://schemas.microsoft.com/office/drawing/2014/main" id="{6E5BAE26-0E77-4607-9C94-E60C1241A11C}"/>
              </a:ext>
            </a:extLst>
          </p:cNvPr>
          <p:cNvSpPr/>
          <p:nvPr/>
        </p:nvSpPr>
        <p:spPr>
          <a:xfrm>
            <a:off x="1502092" y="4098811"/>
            <a:ext cx="4648200" cy="20955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698862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1D193-72D7-4F14-A484-17E82367EA65}"/>
              </a:ext>
            </a:extLst>
          </p:cNvPr>
          <p:cNvSpPr txBox="1"/>
          <p:nvPr/>
        </p:nvSpPr>
        <p:spPr>
          <a:xfrm>
            <a:off x="2178575"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Код</a:t>
            </a:r>
          </a:p>
        </p:txBody>
      </p:sp>
    </p:spTree>
    <p:extLst>
      <p:ext uri="{BB962C8B-B14F-4D97-AF65-F5344CB8AC3E}">
        <p14:creationId xmlns:p14="http://schemas.microsoft.com/office/powerpoint/2010/main" val="1226221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l="5" r="-8" b="20472"/>
          <a:stretch/>
        </p:blipFill>
        <p:spPr bwMode="auto">
          <a:xfrm>
            <a:off x="-2" y="0"/>
            <a:ext cx="12192002"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00" y="384496"/>
            <a:ext cx="1679786" cy="1640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121425" y="-107872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7" name="TextBox 6">
            <a:extLst>
              <a:ext uri="{FF2B5EF4-FFF2-40B4-BE49-F238E27FC236}">
                <a16:creationId xmlns:a16="http://schemas.microsoft.com/office/drawing/2014/main" id="{6569DAF8-7F3B-48FA-A886-58BAB7CF50B0}"/>
              </a:ext>
            </a:extLst>
          </p:cNvPr>
          <p:cNvSpPr txBox="1"/>
          <p:nvPr/>
        </p:nvSpPr>
        <p:spPr>
          <a:xfrm>
            <a:off x="1871531" y="3163554"/>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Спасибо за внимание!</a:t>
            </a:r>
          </a:p>
        </p:txBody>
      </p:sp>
    </p:spTree>
    <p:extLst>
      <p:ext uri="{BB962C8B-B14F-4D97-AF65-F5344CB8AC3E}">
        <p14:creationId xmlns:p14="http://schemas.microsoft.com/office/powerpoint/2010/main" val="21130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l="4" r="90976" b="20472"/>
          <a:stretch/>
        </p:blipFill>
        <p:spPr bwMode="auto">
          <a:xfrm>
            <a:off x="-2" y="0"/>
            <a:ext cx="1145896" cy="6855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35" y="91441"/>
            <a:ext cx="978122" cy="955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121425" y="-107872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Заключение</a:t>
            </a:r>
          </a:p>
        </p:txBody>
      </p:sp>
      <p:sp>
        <p:nvSpPr>
          <p:cNvPr id="8" name="TextBox 7">
            <a:extLst>
              <a:ext uri="{FF2B5EF4-FFF2-40B4-BE49-F238E27FC236}">
                <a16:creationId xmlns:a16="http://schemas.microsoft.com/office/drawing/2014/main" id="{9C0494C4-67C7-4914-BE53-06E0DFF08B49}"/>
              </a:ext>
            </a:extLst>
          </p:cNvPr>
          <p:cNvSpPr txBox="1"/>
          <p:nvPr/>
        </p:nvSpPr>
        <p:spPr>
          <a:xfrm>
            <a:off x="1871531" y="67173"/>
            <a:ext cx="9697077"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Список использованных источников</a:t>
            </a:r>
          </a:p>
        </p:txBody>
      </p:sp>
      <p:sp>
        <p:nvSpPr>
          <p:cNvPr id="2" name="TextBox 1">
            <a:extLst>
              <a:ext uri="{FF2B5EF4-FFF2-40B4-BE49-F238E27FC236}">
                <a16:creationId xmlns:a16="http://schemas.microsoft.com/office/drawing/2014/main" id="{C76E6E91-B28C-4B62-8BB8-F60D21061D04}"/>
              </a:ext>
            </a:extLst>
          </p:cNvPr>
          <p:cNvSpPr txBox="1"/>
          <p:nvPr/>
        </p:nvSpPr>
        <p:spPr>
          <a:xfrm>
            <a:off x="1871531" y="1046481"/>
            <a:ext cx="1114921" cy="400110"/>
          </a:xfrm>
          <a:prstGeom prst="rect">
            <a:avLst/>
          </a:prstGeom>
          <a:noFill/>
        </p:spPr>
        <p:txBody>
          <a:bodyPr wrap="none" rtlCol="0">
            <a:spAutoFit/>
          </a:bodyPr>
          <a:lstStyle/>
          <a:p>
            <a:pPr marL="285750" indent="-285750">
              <a:buFont typeface="Arial" panose="020B0604020202020204" pitchFamily="34" charset="0"/>
              <a:buChar char="•"/>
            </a:pPr>
            <a:r>
              <a:rPr lang="ru-RU" sz="2000" dirty="0" err="1">
                <a:latin typeface="PT Sans" panose="020B0503020203020204" pitchFamily="34" charset="0"/>
              </a:rPr>
              <a:t>ссыль</a:t>
            </a:r>
            <a:endParaRPr lang="ru-RU" sz="2000" dirty="0">
              <a:latin typeface="PT Sans" panose="020B0503020203020204" pitchFamily="34" charset="0"/>
            </a:endParaRPr>
          </a:p>
        </p:txBody>
      </p:sp>
    </p:spTree>
    <p:extLst>
      <p:ext uri="{BB962C8B-B14F-4D97-AF65-F5344CB8AC3E}">
        <p14:creationId xmlns:p14="http://schemas.microsoft.com/office/powerpoint/2010/main" val="65365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anim calcmode="lin" valueType="num">
                                      <p:cBhvr>
                                        <p:cTn id="8" dur="2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anim calcmode="lin" valueType="num">
                                      <p:cBhvr>
                                        <p:cTn id="14" dur="200" fill="hold"/>
                                        <p:tgtEl>
                                          <p:spTgt spid="2"/>
                                        </p:tgtEl>
                                        <p:attrNameLst>
                                          <p:attrName>ppt_x</p:attrName>
                                        </p:attrNameLst>
                                      </p:cBhvr>
                                      <p:tavLst>
                                        <p:tav tm="0">
                                          <p:val>
                                            <p:strVal val="#ppt_x"/>
                                          </p:val>
                                        </p:tav>
                                        <p:tav tm="100000">
                                          <p:val>
                                            <p:strVal val="#ppt_x"/>
                                          </p:val>
                                        </p:tav>
                                      </p:tavLst>
                                    </p:anim>
                                    <p:anim calcmode="lin" valueType="num">
                                      <p:cBhvr>
                                        <p:cTn id="15" dur="2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71530" y="-1423686"/>
            <a:ext cx="8448939" cy="913007"/>
          </a:xfrm>
          <a:prstGeom prst="rect">
            <a:avLst/>
          </a:prstGeom>
          <a:noFill/>
        </p:spPr>
        <p:txBody>
          <a:bodyPr wrap="square" rtlCol="0">
            <a:spAutoFit/>
          </a:bodyPr>
          <a:lstStyle/>
          <a:p>
            <a:pPr lvl="0" algn="ctr">
              <a:buClr>
                <a:srgbClr val="000000"/>
              </a:buClr>
              <a:buSzPts val="1100"/>
            </a:pPr>
            <a:r>
              <a:rPr lang="ru-RU" sz="5333" b="1" dirty="0">
                <a:solidFill>
                  <a:schemeClr val="lt1"/>
                </a:solidFill>
                <a:latin typeface="PT Sans" panose="020B0503020203020204" pitchFamily="34" charset="-52"/>
              </a:rPr>
              <a:t>Название</a:t>
            </a:r>
          </a:p>
        </p:txBody>
      </p:sp>
      <p:cxnSp>
        <p:nvCxnSpPr>
          <p:cNvPr id="7" name="Прямая соединительная линия 6"/>
          <p:cNvCxnSpPr/>
          <p:nvPr/>
        </p:nvCxnSpPr>
        <p:spPr>
          <a:xfrm flipH="1">
            <a:off x="3119670" y="-1931864"/>
            <a:ext cx="59526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D1B5E8-C415-4C60-B9F7-8A2131E44D2F}"/>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Содержание</a:t>
            </a:r>
          </a:p>
        </p:txBody>
      </p:sp>
      <p:sp>
        <p:nvSpPr>
          <p:cNvPr id="14" name="TextBox 13">
            <a:extLst>
              <a:ext uri="{FF2B5EF4-FFF2-40B4-BE49-F238E27FC236}">
                <a16:creationId xmlns:a16="http://schemas.microsoft.com/office/drawing/2014/main" id="{ED163E77-F102-441E-B94D-FB7AB31FF50A}"/>
              </a:ext>
            </a:extLst>
          </p:cNvPr>
          <p:cNvSpPr txBox="1"/>
          <p:nvPr/>
        </p:nvSpPr>
        <p:spPr>
          <a:xfrm>
            <a:off x="1679509" y="1089899"/>
            <a:ext cx="9889099" cy="1734064"/>
          </a:xfrm>
          <a:prstGeom prst="rect">
            <a:avLst/>
          </a:prstGeom>
          <a:noFill/>
        </p:spPr>
        <p:txBody>
          <a:bodyPr wrap="square" rtlCol="0">
            <a:spAutoFit/>
          </a:bodyPr>
          <a:lstStyle/>
          <a:p>
            <a:pPr marL="380990" indent="-380990">
              <a:buFont typeface="Arial" pitchFamily="34" charset="0"/>
              <a:buChar char="•"/>
            </a:pPr>
            <a:r>
              <a:rPr lang="ru-RU" sz="2667" dirty="0">
                <a:latin typeface="PT Sans"/>
              </a:rPr>
              <a:t>Введение</a:t>
            </a:r>
          </a:p>
          <a:p>
            <a:pPr marL="380990" indent="-380990">
              <a:buFont typeface="Arial" pitchFamily="34" charset="0"/>
              <a:buChar char="•"/>
            </a:pPr>
            <a:r>
              <a:rPr lang="ru-RU" sz="2667" dirty="0">
                <a:latin typeface="PT Sans"/>
              </a:rPr>
              <a:t>…</a:t>
            </a:r>
          </a:p>
          <a:p>
            <a:pPr marL="380990" indent="-380990">
              <a:buFont typeface="Arial" pitchFamily="34" charset="0"/>
              <a:buChar char="•"/>
            </a:pPr>
            <a:r>
              <a:rPr lang="ru-RU" sz="2667" dirty="0">
                <a:latin typeface="PT Sans"/>
              </a:rPr>
              <a:t>Заключение</a:t>
            </a:r>
          </a:p>
          <a:p>
            <a:pPr marL="380990" indent="-380990">
              <a:buFont typeface="Arial" pitchFamily="34" charset="0"/>
              <a:buChar char="•"/>
            </a:pPr>
            <a:r>
              <a:rPr lang="ru-RU" sz="2667" dirty="0">
                <a:latin typeface="PT Sans"/>
              </a:rPr>
              <a:t>Список использованных источников</a:t>
            </a:r>
          </a:p>
        </p:txBody>
      </p:sp>
      <p:sp>
        <p:nvSpPr>
          <p:cNvPr id="11" name="TextBox 5">
            <a:extLst>
              <a:ext uri="{FF2B5EF4-FFF2-40B4-BE49-F238E27FC236}">
                <a16:creationId xmlns:a16="http://schemas.microsoft.com/office/drawing/2014/main" id="{99032EB1-6F64-4EFD-B839-6D116D8CC248}"/>
              </a:ext>
            </a:extLst>
          </p:cNvPr>
          <p:cNvSpPr txBox="1"/>
          <p:nvPr/>
        </p:nvSpPr>
        <p:spPr>
          <a:xfrm>
            <a:off x="8591152" y="7928779"/>
            <a:ext cx="3458633" cy="1058333"/>
          </a:xfrm>
          <a:prstGeom prst="rect">
            <a:avLst/>
          </a:prstGeom>
          <a:noFill/>
        </p:spPr>
        <p:txBody>
          <a:bodyPr wrap="square" lIns="121920" tIns="60960" rIns="121920" bIns="60960" rtlCol="0" anchor="t">
            <a:noAutofit/>
          </a:bodyPr>
          <a:lstStyle/>
          <a:p>
            <a:pPr algn="ctr">
              <a:buClr>
                <a:srgbClr val="000000"/>
              </a:buClr>
              <a:buSzPts val="1100"/>
            </a:pPr>
            <a:r>
              <a:rPr lang="ru-RU" sz="2400" dirty="0">
                <a:solidFill>
                  <a:schemeClr val="lt1"/>
                </a:solidFill>
                <a:latin typeface="PT Sans"/>
                <a:sym typeface="+mn-ea"/>
              </a:rPr>
              <a:t>Масленников Леонид гр. 11-400</a:t>
            </a:r>
            <a:endParaRPr lang="ru-RU" sz="2400" dirty="0">
              <a:solidFill>
                <a:schemeClr val="lt1"/>
              </a:solidFill>
              <a:latin typeface="PT Sans" panose="020B0503020203020204" pitchFamily="34" charset="-52"/>
            </a:endParaRPr>
          </a:p>
        </p:txBody>
      </p:sp>
    </p:spTree>
    <p:extLst>
      <p:ext uri="{BB962C8B-B14F-4D97-AF65-F5344CB8AC3E}">
        <p14:creationId xmlns:p14="http://schemas.microsoft.com/office/powerpoint/2010/main" val="55414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
                                        <p:tgtEl>
                                          <p:spTgt spid="13">
                                            <p:txEl>
                                              <p:pRg st="0" end="0"/>
                                            </p:txEl>
                                          </p:spTgt>
                                        </p:tgtEl>
                                      </p:cBhvr>
                                    </p:animEffect>
                                    <p:anim calcmode="lin" valueType="num">
                                      <p:cBhvr>
                                        <p:cTn id="8" dur="2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grpId="0"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200"/>
                                        <p:tgtEl>
                                          <p:spTgt spid="14">
                                            <p:txEl>
                                              <p:pRg st="0" end="0"/>
                                            </p:txEl>
                                          </p:spTgt>
                                        </p:tgtEl>
                                      </p:cBhvr>
                                    </p:animEffect>
                                    <p:anim calcmode="lin" valueType="num">
                                      <p:cBhvr>
                                        <p:cTn id="14" dur="2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2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
                            </p:stCondLst>
                            <p:childTnLst>
                              <p:par>
                                <p:cTn id="17" presetID="42" presetClass="entr" presetSubtype="0"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200"/>
                                        <p:tgtEl>
                                          <p:spTgt spid="14">
                                            <p:txEl>
                                              <p:pRg st="1" end="1"/>
                                            </p:txEl>
                                          </p:spTgt>
                                        </p:tgtEl>
                                      </p:cBhvr>
                                    </p:animEffect>
                                    <p:anim calcmode="lin" valueType="num">
                                      <p:cBhvr>
                                        <p:cTn id="20" dur="2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2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
                            </p:stCondLst>
                            <p:childTnLst>
                              <p:par>
                                <p:cTn id="23" presetID="42" presetClass="entr" presetSubtype="0" fill="hold" grpId="0" nodeType="after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200"/>
                                        <p:tgtEl>
                                          <p:spTgt spid="14">
                                            <p:txEl>
                                              <p:pRg st="2" end="2"/>
                                            </p:txEl>
                                          </p:spTgt>
                                        </p:tgtEl>
                                      </p:cBhvr>
                                    </p:animEffect>
                                    <p:anim calcmode="lin" valueType="num">
                                      <p:cBhvr>
                                        <p:cTn id="26" dur="2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7" dur="2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42" presetClass="entr" presetSubtype="0" fill="hold" grpId="0" nodeType="after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fade">
                                      <p:cBhvr>
                                        <p:cTn id="31" dur="200"/>
                                        <p:tgtEl>
                                          <p:spTgt spid="14">
                                            <p:txEl>
                                              <p:pRg st="3" end="3"/>
                                            </p:txEl>
                                          </p:spTgt>
                                        </p:tgtEl>
                                      </p:cBhvr>
                                    </p:animEffect>
                                    <p:anim calcmode="lin" valueType="num">
                                      <p:cBhvr>
                                        <p:cTn id="32" dur="2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3" dur="2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3">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2A8AD7-D5C9-40DA-AA52-73761AF3940E}"/>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История</a:t>
            </a:r>
          </a:p>
        </p:txBody>
      </p:sp>
      <p:sp>
        <p:nvSpPr>
          <p:cNvPr id="2" name="TextBox 1">
            <a:extLst>
              <a:ext uri="{FF2B5EF4-FFF2-40B4-BE49-F238E27FC236}">
                <a16:creationId xmlns:a16="http://schemas.microsoft.com/office/drawing/2014/main" id="{EEC5DD41-5CD9-4516-B3AA-D22ABE3E7722}"/>
              </a:ext>
            </a:extLst>
          </p:cNvPr>
          <p:cNvSpPr txBox="1"/>
          <p:nvPr/>
        </p:nvSpPr>
        <p:spPr>
          <a:xfrm>
            <a:off x="5664200" y="1013129"/>
            <a:ext cx="6184900" cy="3785652"/>
          </a:xfrm>
          <a:prstGeom prst="rect">
            <a:avLst/>
          </a:prstGeom>
          <a:noFill/>
        </p:spPr>
        <p:txBody>
          <a:bodyPr wrap="square" rtlCol="0">
            <a:spAutoFit/>
          </a:bodyPr>
          <a:lstStyle/>
          <a:p>
            <a:r>
              <a:rPr lang="ru-RU" sz="2400" dirty="0"/>
              <a:t>Плавная сортировка (англ. </a:t>
            </a:r>
            <a:r>
              <a:rPr lang="ru-RU" sz="2400" dirty="0" err="1"/>
              <a:t>Smoothsort</a:t>
            </a:r>
            <a:r>
              <a:rPr lang="ru-RU" sz="2400" dirty="0"/>
              <a:t>) — алгоритм сортировки выбором, разновидность пирамидальной сортировки, разработанная </a:t>
            </a:r>
            <a:r>
              <a:rPr lang="ru-RU" sz="2400" dirty="0" err="1"/>
              <a:t>Эдсгером</a:t>
            </a:r>
            <a:r>
              <a:rPr lang="ru-RU" sz="2400" dirty="0"/>
              <a:t> </a:t>
            </a:r>
            <a:r>
              <a:rPr lang="ru-RU" sz="2400" dirty="0" err="1"/>
              <a:t>Дейкстрой</a:t>
            </a:r>
            <a:r>
              <a:rPr lang="ru-RU" sz="2400" dirty="0"/>
              <a:t> в 1981 году.</a:t>
            </a:r>
          </a:p>
          <a:p>
            <a:r>
              <a:rPr lang="ru-RU" sz="2400" dirty="0"/>
              <a:t>Этот алгоритм решил проблему сортировки кучей – смог понизить временную сложность в лучшем случае до </a:t>
            </a:r>
            <a:r>
              <a:rPr lang="en-US" sz="2400" dirty="0"/>
              <a:t>O(n)</a:t>
            </a:r>
            <a:r>
              <a:rPr lang="ru-RU" sz="2400" dirty="0"/>
              <a:t>, вместо </a:t>
            </a:r>
            <a:r>
              <a:rPr lang="en-US" sz="2400" dirty="0"/>
              <a:t>O(</a:t>
            </a:r>
            <a:r>
              <a:rPr lang="en-US" sz="2400" dirty="0" err="1"/>
              <a:t>nlogn</a:t>
            </a:r>
            <a:r>
              <a:rPr lang="en-US" sz="2400" dirty="0"/>
              <a:t>)</a:t>
            </a:r>
            <a:r>
              <a:rPr lang="ru-RU" sz="2400" dirty="0"/>
              <a:t>, которая сохраняется для сортировки кучей и в худшем, и в лучшем случаях.</a:t>
            </a:r>
          </a:p>
        </p:txBody>
      </p:sp>
      <p:pic>
        <p:nvPicPr>
          <p:cNvPr id="1026" name="Picture 2" descr="Интервью с Эдсгером В. Дейкстрой (2001), часть 1: начало программирования и  разница подходов в Европе и Америке / Хабр">
            <a:extLst>
              <a:ext uri="{FF2B5EF4-FFF2-40B4-BE49-F238E27FC236}">
                <a16:creationId xmlns:a16="http://schemas.microsoft.com/office/drawing/2014/main" id="{FE24A7D0-4354-437E-8246-6C410618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355" y="1104900"/>
            <a:ext cx="3509375" cy="4018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382320" y="38183"/>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Числа Леонардо</a:t>
            </a:r>
          </a:p>
        </p:txBody>
      </p:sp>
      <p:sp>
        <p:nvSpPr>
          <p:cNvPr id="2" name="TextBox 1">
            <a:extLst>
              <a:ext uri="{FF2B5EF4-FFF2-40B4-BE49-F238E27FC236}">
                <a16:creationId xmlns:a16="http://schemas.microsoft.com/office/drawing/2014/main" id="{86B0DB45-BB47-4E2C-BB37-9F3955ADFA0F}"/>
              </a:ext>
            </a:extLst>
          </p:cNvPr>
          <p:cNvSpPr txBox="1"/>
          <p:nvPr/>
        </p:nvSpPr>
        <p:spPr>
          <a:xfrm>
            <a:off x="1273240" y="751807"/>
            <a:ext cx="10667101" cy="1323439"/>
          </a:xfrm>
          <a:prstGeom prst="rect">
            <a:avLst/>
          </a:prstGeom>
          <a:noFill/>
        </p:spPr>
        <p:txBody>
          <a:bodyPr wrap="square" rtlCol="0">
            <a:spAutoFit/>
          </a:bodyPr>
          <a:lstStyle/>
          <a:p>
            <a:r>
              <a:rPr lang="ru-RU" sz="2000" dirty="0"/>
              <a:t>Алгоритм формирует кучи, размером с числа Леонардо (</a:t>
            </a:r>
            <a:r>
              <a:rPr lang="en-US" sz="2000" b="1" i="0" dirty="0">
                <a:effectLst/>
                <a:latin typeface="-apple-system"/>
              </a:rPr>
              <a:t>L</a:t>
            </a:r>
            <a:r>
              <a:rPr lang="en-US" sz="2000" b="1" i="0" baseline="-25000" dirty="0">
                <a:effectLst/>
                <a:latin typeface="-apple-system"/>
              </a:rPr>
              <a:t>n</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− 1</a:t>
            </a:r>
            <a:r>
              <a:rPr lang="en-US" sz="2000" b="0" i="0" dirty="0">
                <a:effectLst/>
                <a:latin typeface="-apple-system"/>
              </a:rPr>
              <a:t> + </a:t>
            </a:r>
            <a:r>
              <a:rPr lang="en-US" sz="2000" b="1" i="0" dirty="0">
                <a:effectLst/>
                <a:latin typeface="-apple-system"/>
              </a:rPr>
              <a:t>L</a:t>
            </a:r>
            <a:r>
              <a:rPr lang="en-US" sz="2000" b="1" i="0" baseline="-25000" dirty="0">
                <a:effectLst/>
                <a:latin typeface="-apple-system"/>
              </a:rPr>
              <a:t>n − 2</a:t>
            </a:r>
            <a:r>
              <a:rPr lang="en-US" sz="2000" b="0" i="0" dirty="0">
                <a:effectLst/>
                <a:latin typeface="-apple-system"/>
              </a:rPr>
              <a:t> + 1</a:t>
            </a:r>
            <a:r>
              <a:rPr lang="ru-RU" sz="2000" dirty="0"/>
              <a:t>)</a:t>
            </a:r>
            <a:br>
              <a:rPr lang="ru-RU" sz="2000" dirty="0"/>
            </a:br>
            <a:r>
              <a:rPr lang="ru-RU" sz="2000" dirty="0"/>
              <a:t>Если с помощью элемента можно объединить две предыдущие кучи, то объединяем, иначе новый элемент просто формирует новую кучу из 1 элемента, соответствующему первому или второму числу Леонардо.</a:t>
            </a:r>
          </a:p>
        </p:txBody>
      </p:sp>
      <p:pic>
        <p:nvPicPr>
          <p:cNvPr id="2050" name="Picture 2">
            <a:extLst>
              <a:ext uri="{FF2B5EF4-FFF2-40B4-BE49-F238E27FC236}">
                <a16:creationId xmlns:a16="http://schemas.microsoft.com/office/drawing/2014/main" id="{6ACB32E5-7B87-4ECC-9A47-02225EE16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99786"/>
            <a:ext cx="7063542" cy="4305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CC978C-4889-4852-BA22-799EA5BD1CA7}"/>
              </a:ext>
            </a:extLst>
          </p:cNvPr>
          <p:cNvSpPr txBox="1"/>
          <p:nvPr/>
        </p:nvSpPr>
        <p:spPr>
          <a:xfrm>
            <a:off x="1273241" y="2140717"/>
            <a:ext cx="3603559" cy="4093428"/>
          </a:xfrm>
          <a:prstGeom prst="rect">
            <a:avLst/>
          </a:prstGeom>
          <a:noFill/>
        </p:spPr>
        <p:txBody>
          <a:bodyPr wrap="square">
            <a:spAutoFit/>
          </a:bodyPr>
          <a:lstStyle/>
          <a:p>
            <a:pPr>
              <a:buFont typeface="+mj-lt"/>
              <a:buAutoNum type="arabicPeriod"/>
            </a:pPr>
            <a:r>
              <a:rPr lang="ru-RU" sz="2000" b="0" i="0" dirty="0">
                <a:effectLst/>
                <a:latin typeface="-apple-system"/>
              </a:rPr>
              <a:t>Каждая </a:t>
            </a:r>
            <a:r>
              <a:rPr lang="ru-RU" sz="2000" dirty="0" err="1">
                <a:latin typeface="-apple-system"/>
              </a:rPr>
              <a:t>Л</a:t>
            </a:r>
            <a:r>
              <a:rPr lang="ru-RU" sz="2000" b="0" i="0" dirty="0" err="1">
                <a:effectLst/>
                <a:latin typeface="-apple-system"/>
              </a:rPr>
              <a:t>еонардова</a:t>
            </a:r>
            <a:r>
              <a:rPr lang="ru-RU" sz="2000" b="0" i="0" dirty="0">
                <a:effectLst/>
                <a:latin typeface="-apple-system"/>
              </a:rPr>
              <a:t> куча представляет собой несбалансированное бинарное дерево.</a:t>
            </a:r>
          </a:p>
          <a:p>
            <a:pPr algn="l">
              <a:buFont typeface="+mj-lt"/>
              <a:buAutoNum type="arabicPeriod"/>
            </a:pPr>
            <a:r>
              <a:rPr lang="ru-RU" sz="2000" b="0" i="0" dirty="0">
                <a:effectLst/>
                <a:latin typeface="-apple-system"/>
              </a:rPr>
              <a:t>Корень каждой кучи — это последний (а не первый, как в обычной бинарной куче) элемент соответствующего </a:t>
            </a:r>
            <a:r>
              <a:rPr lang="ru-RU" sz="2000" b="0" i="0" dirty="0" err="1">
                <a:effectLst/>
                <a:latin typeface="-apple-system"/>
              </a:rPr>
              <a:t>подмассива</a:t>
            </a:r>
            <a:r>
              <a:rPr lang="ru-RU" sz="2000" b="0" i="0" dirty="0">
                <a:effectLst/>
                <a:latin typeface="-apple-system"/>
              </a:rPr>
              <a:t>.</a:t>
            </a:r>
          </a:p>
          <a:p>
            <a:pPr algn="l">
              <a:buFont typeface="+mj-lt"/>
              <a:buAutoNum type="arabicPeriod"/>
            </a:pPr>
            <a:r>
              <a:rPr lang="ru-RU" sz="2000" b="0" i="0" dirty="0">
                <a:effectLst/>
                <a:latin typeface="-apple-system"/>
              </a:rPr>
              <a:t>Любой узел со всеми своими потомками также представляет из себя </a:t>
            </a:r>
            <a:r>
              <a:rPr lang="ru-RU" sz="2000" dirty="0" err="1">
                <a:latin typeface="-apple-system"/>
              </a:rPr>
              <a:t>Л</a:t>
            </a:r>
            <a:r>
              <a:rPr lang="ru-RU" sz="2000" b="0" i="0" dirty="0" err="1">
                <a:effectLst/>
                <a:latin typeface="-apple-system"/>
              </a:rPr>
              <a:t>еонардову</a:t>
            </a:r>
            <a:r>
              <a:rPr lang="ru-RU" sz="2000" b="0" i="0" dirty="0">
                <a:effectLst/>
                <a:latin typeface="-apple-system"/>
              </a:rPr>
              <a:t> кучу меньшего порядка.</a:t>
            </a:r>
          </a:p>
        </p:txBody>
      </p:sp>
    </p:spTree>
    <p:extLst>
      <p:ext uri="{BB962C8B-B14F-4D97-AF65-F5344CB8AC3E}">
        <p14:creationId xmlns:p14="http://schemas.microsoft.com/office/powerpoint/2010/main" val="112748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415977"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Построение кучи</a:t>
            </a:r>
          </a:p>
        </p:txBody>
      </p:sp>
      <p:sp>
        <p:nvSpPr>
          <p:cNvPr id="6" name="TextBox 5">
            <a:extLst>
              <a:ext uri="{FF2B5EF4-FFF2-40B4-BE49-F238E27FC236}">
                <a16:creationId xmlns:a16="http://schemas.microsoft.com/office/drawing/2014/main" id="{6563DC39-2ACF-4159-BF2A-3FEC7C334527}"/>
              </a:ext>
            </a:extLst>
          </p:cNvPr>
          <p:cNvSpPr txBox="1"/>
          <p:nvPr/>
        </p:nvSpPr>
        <p:spPr>
          <a:xfrm>
            <a:off x="1279458" y="787171"/>
            <a:ext cx="10912542"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 Создаём из массива кучу </a:t>
            </a:r>
            <a:r>
              <a:rPr lang="ru-RU" b="1" dirty="0">
                <a:latin typeface="-apple-system"/>
              </a:rPr>
              <a:t>Л</a:t>
            </a:r>
            <a:r>
              <a:rPr lang="ru-RU" b="1" i="0" dirty="0">
                <a:effectLst/>
                <a:latin typeface="-apple-system"/>
              </a:rPr>
              <a:t>еонардовых куч, каждая из которых является сортирующим деревом.</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I.1.</a:t>
            </a:r>
            <a:r>
              <a:rPr lang="ru-RU" b="0" i="0" dirty="0">
                <a:effectLst/>
                <a:latin typeface="-apple-system"/>
              </a:rPr>
              <a:t> Перебираем элементы массива слева-направо.</a:t>
            </a:r>
          </a:p>
          <a:p>
            <a:pPr marL="742950" lvl="1" indent="-285750">
              <a:buFont typeface="Arial" panose="020B0604020202020204" pitchFamily="34" charset="0"/>
              <a:buChar char="•"/>
            </a:pPr>
            <a:r>
              <a:rPr lang="ru-RU" b="1" i="0" dirty="0">
                <a:effectLst/>
                <a:latin typeface="-apple-system"/>
              </a:rPr>
              <a:t>II.1.</a:t>
            </a:r>
            <a:r>
              <a:rPr lang="ru-RU" b="0" i="0" dirty="0">
                <a:effectLst/>
                <a:latin typeface="-apple-system"/>
              </a:rPr>
              <a:t> Проверяем, можно ли с помощью текущего элемента объединить две крайние слева кучи в уже имеющейся куче Леонардовых куч:</a:t>
            </a:r>
          </a:p>
        </p:txBody>
      </p:sp>
      <p:sp>
        <p:nvSpPr>
          <p:cNvPr id="10" name="TextBox 9">
            <a:extLst>
              <a:ext uri="{FF2B5EF4-FFF2-40B4-BE49-F238E27FC236}">
                <a16:creationId xmlns:a16="http://schemas.microsoft.com/office/drawing/2014/main" id="{3254F937-3927-41CE-AD48-E4DD65A60470}"/>
              </a:ext>
            </a:extLst>
          </p:cNvPr>
          <p:cNvSpPr txBox="1"/>
          <p:nvPr/>
        </p:nvSpPr>
        <p:spPr>
          <a:xfrm>
            <a:off x="820882" y="1993800"/>
            <a:ext cx="4374688" cy="3139321"/>
          </a:xfrm>
          <a:prstGeom prst="rect">
            <a:avLst/>
          </a:prstGeom>
          <a:noFill/>
        </p:spPr>
        <p:txBody>
          <a:bodyPr wrap="square">
            <a:spAutoFit/>
          </a:bodyPr>
          <a:lstStyle/>
          <a:p>
            <a:pPr marL="1143000" lvl="2" indent="-228600">
              <a:buFont typeface="Arial" panose="020B0604020202020204" pitchFamily="34" charset="0"/>
              <a:buChar char="•"/>
            </a:pPr>
            <a:r>
              <a:rPr lang="ru-RU" b="1" i="0" dirty="0">
                <a:effectLst/>
                <a:latin typeface="-apple-system"/>
              </a:rPr>
              <a:t>II.1.а.</a:t>
            </a:r>
            <a:r>
              <a:rPr lang="ru-RU" b="0" i="0" dirty="0">
                <a:effectLst/>
                <a:latin typeface="-apple-system"/>
              </a:rPr>
              <a:t> Если да, то объединяем две крайние слева кучи в одну, текущий элемент становится корнем этой кучи, делаем </a:t>
            </a:r>
            <a:r>
              <a:rPr lang="ru-RU" b="0" i="0" u="sng" dirty="0" err="1">
                <a:effectLst/>
                <a:latin typeface="-apple-system"/>
              </a:rPr>
              <a:t>просейку</a:t>
            </a:r>
            <a:r>
              <a:rPr lang="ru-RU" b="0" i="0" dirty="0">
                <a:effectLst/>
                <a:latin typeface="-apple-system"/>
              </a:rPr>
              <a:t> для объединённой кучи.</a:t>
            </a:r>
          </a:p>
          <a:p>
            <a:pPr marL="1143000" lvl="2" indent="-228600">
              <a:buFont typeface="Arial" panose="020B0604020202020204" pitchFamily="34" charset="0"/>
              <a:buChar char="•"/>
            </a:pPr>
            <a:r>
              <a:rPr lang="ru-RU" b="1" i="0" dirty="0">
                <a:effectLst/>
                <a:latin typeface="-apple-system"/>
              </a:rPr>
              <a:t>II.1.б.</a:t>
            </a:r>
            <a:r>
              <a:rPr lang="ru-RU" b="0" i="0" dirty="0">
                <a:effectLst/>
                <a:latin typeface="-apple-system"/>
              </a:rPr>
              <a:t> Если нет, то добавляем текущий элемент в качестве новой кучи (состоящей пока из одного узла) в имеющуюся кучу </a:t>
            </a:r>
            <a:r>
              <a:rPr lang="ru-RU" dirty="0">
                <a:latin typeface="-apple-system"/>
              </a:rPr>
              <a:t>Л</a:t>
            </a:r>
            <a:r>
              <a:rPr lang="ru-RU" b="0" i="0" dirty="0">
                <a:effectLst/>
                <a:latin typeface="-apple-system"/>
              </a:rPr>
              <a:t>еонардовых куч.</a:t>
            </a:r>
          </a:p>
        </p:txBody>
      </p:sp>
      <p:pic>
        <p:nvPicPr>
          <p:cNvPr id="7" name="SmoothSort part1">
            <a:hlinkClick r:id="" action="ppaction://media"/>
            <a:extLst>
              <a:ext uri="{FF2B5EF4-FFF2-40B4-BE49-F238E27FC236}">
                <a16:creationId xmlns:a16="http://schemas.microsoft.com/office/drawing/2014/main" id="{7A92A571-5207-4016-9E9B-2DAD7CFC79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48960" y="1802133"/>
            <a:ext cx="6429582" cy="48221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969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4">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166805" y="0"/>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Принцип работы. Разбор кучи</a:t>
            </a:r>
          </a:p>
        </p:txBody>
      </p:sp>
      <p:sp>
        <p:nvSpPr>
          <p:cNvPr id="6" name="TextBox 5">
            <a:extLst>
              <a:ext uri="{FF2B5EF4-FFF2-40B4-BE49-F238E27FC236}">
                <a16:creationId xmlns:a16="http://schemas.microsoft.com/office/drawing/2014/main" id="{DBA280EA-4085-43CC-821C-E80C2AF81B1E}"/>
              </a:ext>
            </a:extLst>
          </p:cNvPr>
          <p:cNvSpPr txBox="1"/>
          <p:nvPr/>
        </p:nvSpPr>
        <p:spPr>
          <a:xfrm>
            <a:off x="1235680" y="693420"/>
            <a:ext cx="10765820" cy="1200329"/>
          </a:xfrm>
          <a:prstGeom prst="rect">
            <a:avLst/>
          </a:prstGeom>
          <a:noFill/>
        </p:spPr>
        <p:txBody>
          <a:bodyPr wrap="square">
            <a:spAutoFit/>
          </a:bodyPr>
          <a:lstStyle/>
          <a:p>
            <a:pPr algn="l">
              <a:buFont typeface="Arial" panose="020B0604020202020204" pitchFamily="34" charset="0"/>
              <a:buChar char="•"/>
            </a:pPr>
            <a:r>
              <a:rPr lang="ru-RU" b="1" i="0" dirty="0">
                <a:effectLst/>
                <a:latin typeface="-apple-system"/>
              </a:rPr>
              <a:t>II. Извлекаем из куч текущие максимальные элементы, которые перемещаем в конец неотсортированной части массива:</a:t>
            </a:r>
            <a:endParaRPr lang="ru-RU" b="0" i="0" dirty="0">
              <a:effectLst/>
              <a:latin typeface="-apple-system"/>
            </a:endParaRPr>
          </a:p>
          <a:p>
            <a:pPr marL="285750" indent="-285750">
              <a:buFont typeface="Arial" panose="020B0604020202020204" pitchFamily="34" charset="0"/>
              <a:buChar char="•"/>
            </a:pPr>
            <a:r>
              <a:rPr lang="ru-RU" b="1" i="0" dirty="0">
                <a:effectLst/>
                <a:latin typeface="-apple-system"/>
              </a:rPr>
              <a:t>II.1.</a:t>
            </a:r>
            <a:r>
              <a:rPr lang="ru-RU" b="0" i="0" dirty="0">
                <a:effectLst/>
                <a:latin typeface="-apple-system"/>
              </a:rPr>
              <a:t> Ищем максимумы в </a:t>
            </a:r>
            <a:r>
              <a:rPr lang="ru-RU" dirty="0">
                <a:latin typeface="-apple-system"/>
              </a:rPr>
              <a:t>Л</a:t>
            </a:r>
            <a:r>
              <a:rPr lang="ru-RU" b="0" i="0" dirty="0">
                <a:effectLst/>
                <a:latin typeface="-apple-system"/>
              </a:rPr>
              <a:t>еонардовых кучах. Так как на предыдущем этапе для куч постоянно делалась </a:t>
            </a:r>
            <a:r>
              <a:rPr lang="ru-RU" b="0" i="0" dirty="0" err="1">
                <a:effectLst/>
                <a:latin typeface="-apple-system"/>
              </a:rPr>
              <a:t>просейка</a:t>
            </a:r>
            <a:r>
              <a:rPr lang="ru-RU" b="0" i="0" dirty="0">
                <a:effectLst/>
                <a:latin typeface="-apple-system"/>
              </a:rPr>
              <a:t>, максимумы находятся в корнях этих куч.</a:t>
            </a:r>
          </a:p>
        </p:txBody>
      </p:sp>
      <p:sp>
        <p:nvSpPr>
          <p:cNvPr id="10" name="TextBox 9">
            <a:extLst>
              <a:ext uri="{FF2B5EF4-FFF2-40B4-BE49-F238E27FC236}">
                <a16:creationId xmlns:a16="http://schemas.microsoft.com/office/drawing/2014/main" id="{78B31F6B-CFF9-4FBD-8351-2E36D4753EB6}"/>
              </a:ext>
            </a:extLst>
          </p:cNvPr>
          <p:cNvSpPr txBox="1"/>
          <p:nvPr/>
        </p:nvSpPr>
        <p:spPr>
          <a:xfrm>
            <a:off x="1235680" y="1787486"/>
            <a:ext cx="4485504" cy="5078313"/>
          </a:xfrm>
          <a:prstGeom prst="rect">
            <a:avLst/>
          </a:prstGeom>
          <a:noFill/>
        </p:spPr>
        <p:txBody>
          <a:bodyPr wrap="square">
            <a:spAutoFit/>
          </a:bodyPr>
          <a:lstStyle/>
          <a:p>
            <a:pPr marL="285750" indent="-285750">
              <a:buFont typeface="Arial" panose="020B0604020202020204" pitchFamily="34" charset="0"/>
              <a:buChar char="•"/>
            </a:pPr>
            <a:r>
              <a:rPr lang="ru-RU" b="1" i="0" dirty="0">
                <a:effectLst/>
                <a:latin typeface="-apple-system"/>
              </a:rPr>
              <a:t>II.2.</a:t>
            </a:r>
            <a:r>
              <a:rPr lang="ru-RU" b="0" i="0" dirty="0">
                <a:effectLst/>
                <a:latin typeface="-apple-system"/>
              </a:rPr>
              <a:t> Найденный максимум (корень одной из куч) меняем местами с последним элементом массива (корень самой последней кучи).</a:t>
            </a:r>
          </a:p>
          <a:p>
            <a:pPr marL="285750" indent="-285750">
              <a:buFont typeface="Arial" panose="020B0604020202020204" pitchFamily="34" charset="0"/>
              <a:buChar char="•"/>
            </a:pPr>
            <a:r>
              <a:rPr lang="ru-RU" b="1" i="0" dirty="0">
                <a:effectLst/>
                <a:latin typeface="-apple-system"/>
              </a:rPr>
              <a:t>II.3.</a:t>
            </a:r>
            <a:r>
              <a:rPr lang="ru-RU" b="0" i="0" dirty="0">
                <a:effectLst/>
                <a:latin typeface="-apple-system"/>
              </a:rPr>
              <a:t> Теперь куча, в которой был максимум перестала быть сортирующим деревом. </a:t>
            </a:r>
            <a:r>
              <a:rPr lang="ru-RU" dirty="0">
                <a:latin typeface="-apple-system"/>
              </a:rPr>
              <a:t>Д</a:t>
            </a:r>
            <a:r>
              <a:rPr lang="ru-RU" b="0" i="0" dirty="0">
                <a:effectLst/>
                <a:latin typeface="-apple-system"/>
              </a:rPr>
              <a:t>елаем для неё </a:t>
            </a:r>
            <a:r>
              <a:rPr lang="ru-RU" b="0" i="0" dirty="0" err="1">
                <a:effectLst/>
                <a:latin typeface="-apple-system"/>
              </a:rPr>
              <a:t>просейку</a:t>
            </a:r>
            <a:r>
              <a:rPr lang="ru-RU" b="0" i="0" dirty="0">
                <a:effectLst/>
                <a:latin typeface="-apple-system"/>
              </a:rPr>
              <a:t>.</a:t>
            </a:r>
          </a:p>
          <a:p>
            <a:pPr marL="285750" indent="-285750">
              <a:buFont typeface="Arial" panose="020B0604020202020204" pitchFamily="34" charset="0"/>
              <a:buChar char="•"/>
            </a:pPr>
            <a:r>
              <a:rPr lang="ru-RU" b="1" i="0" dirty="0">
                <a:effectLst/>
                <a:latin typeface="-apple-system"/>
              </a:rPr>
              <a:t>II.4.</a:t>
            </a:r>
            <a:r>
              <a:rPr lang="ru-RU" b="0" i="0" dirty="0">
                <a:effectLst/>
                <a:latin typeface="-apple-system"/>
              </a:rPr>
              <a:t> В последней куче удаляем корень (текущий максимум), в результате чего эта куча распадается на две кучи поменьше.</a:t>
            </a:r>
          </a:p>
          <a:p>
            <a:pPr marL="285750" indent="-285750">
              <a:buFont typeface="Arial" panose="020B0604020202020204" pitchFamily="34" charset="0"/>
              <a:buChar char="•"/>
            </a:pPr>
            <a:r>
              <a:rPr lang="ru-RU" b="1" i="0" dirty="0">
                <a:effectLst/>
                <a:latin typeface="-apple-system"/>
              </a:rPr>
              <a:t>II.5.</a:t>
            </a:r>
            <a:r>
              <a:rPr lang="ru-RU" b="0" i="0" dirty="0">
                <a:effectLst/>
                <a:latin typeface="-apple-system"/>
              </a:rPr>
              <a:t> После перемещения максимального элемента в конец, отсортированная часть массива увеличилась, а неотсортированная часть уменьшилась. Повторяем пункты II.1-II.4 для оставшейся неотсортированной части массива.</a:t>
            </a:r>
          </a:p>
        </p:txBody>
      </p:sp>
      <p:pic>
        <p:nvPicPr>
          <p:cNvPr id="12" name="SmoothSort part2 2">
            <a:hlinkClick r:id="" action="ppaction://media"/>
            <a:extLst>
              <a:ext uri="{FF2B5EF4-FFF2-40B4-BE49-F238E27FC236}">
                <a16:creationId xmlns:a16="http://schemas.microsoft.com/office/drawing/2014/main" id="{3B5C7483-789D-426A-980F-936471B893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61805" y="1893748"/>
            <a:ext cx="6293883" cy="4720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25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4B3AF-4A97-41F3-83A8-B5752A7AF93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Сложность алгоритма</a:t>
            </a:r>
          </a:p>
        </p:txBody>
      </p:sp>
      <p:sp>
        <p:nvSpPr>
          <p:cNvPr id="2" name="TextBox 1">
            <a:extLst>
              <a:ext uri="{FF2B5EF4-FFF2-40B4-BE49-F238E27FC236}">
                <a16:creationId xmlns:a16="http://schemas.microsoft.com/office/drawing/2014/main" id="{3A2E2D8D-BE2F-4F81-A38B-C47EDE34ABF4}"/>
              </a:ext>
            </a:extLst>
          </p:cNvPr>
          <p:cNvSpPr txBox="1"/>
          <p:nvPr/>
        </p:nvSpPr>
        <p:spPr>
          <a:xfrm>
            <a:off x="1483360" y="1013129"/>
            <a:ext cx="9316720" cy="2677656"/>
          </a:xfrm>
          <a:prstGeom prst="rect">
            <a:avLst/>
          </a:prstGeom>
          <a:noFill/>
        </p:spPr>
        <p:txBody>
          <a:bodyPr wrap="square" rtlCol="0">
            <a:spAutoFit/>
          </a:bodyPr>
          <a:lstStyle/>
          <a:p>
            <a:r>
              <a:rPr lang="ru-RU" sz="2400" b="1" dirty="0"/>
              <a:t>По времени</a:t>
            </a:r>
            <a:br>
              <a:rPr lang="ru-RU" dirty="0"/>
            </a:br>
            <a:r>
              <a:rPr lang="ru-RU" u="sng" dirty="0"/>
              <a:t>В худшем случае сложность </a:t>
            </a:r>
            <a:r>
              <a:rPr lang="en-US" u="sng" dirty="0"/>
              <a:t>O(</a:t>
            </a:r>
            <a:r>
              <a:rPr lang="en-US" u="sng" dirty="0" err="1"/>
              <a:t>nlogn</a:t>
            </a:r>
            <a:r>
              <a:rPr lang="en-US" u="sng" dirty="0"/>
              <a:t>)</a:t>
            </a:r>
            <a:r>
              <a:rPr lang="ru-RU" u="sng" dirty="0"/>
              <a:t>, а в лучшем </a:t>
            </a:r>
            <a:r>
              <a:rPr lang="en-US" u="sng" dirty="0"/>
              <a:t>O(n)</a:t>
            </a:r>
            <a:r>
              <a:rPr lang="ru-RU" u="sng" dirty="0"/>
              <a:t> т.к. :</a:t>
            </a:r>
            <a:br>
              <a:rPr lang="ru-RU" u="sng" dirty="0"/>
            </a:br>
            <a:r>
              <a:rPr lang="ru-RU" dirty="0"/>
              <a:t>- При сборке кучи для каждого элемента массива мы при </a:t>
            </a:r>
            <a:r>
              <a:rPr lang="ru-RU" dirty="0" err="1"/>
              <a:t>просейке</a:t>
            </a:r>
            <a:r>
              <a:rPr lang="ru-RU" dirty="0"/>
              <a:t> спускаемся максимум на число уровней, равное порядковому числу того числа Леонардо, которое является размером кучи, в которую элемент был добавлен, а сами числа Леонардо растут около квадратично, так что это число будет небольшим, порядка </a:t>
            </a:r>
            <a:r>
              <a:rPr lang="en-US" dirty="0"/>
              <a:t>log n. </a:t>
            </a:r>
            <a:r>
              <a:rPr lang="ru-RU" dirty="0"/>
              <a:t>А в лучшем случае нам вообще не придется спускаться ниже при добавлении очередного элемента</a:t>
            </a:r>
          </a:p>
          <a:p>
            <a:r>
              <a:rPr lang="ru-RU" dirty="0"/>
              <a:t>- При разборке кучи при обмене очередного максимума опять нужно просеять кучу, в корне которой он находился. Ситуация аналогичная со сборкой кучи</a:t>
            </a:r>
          </a:p>
        </p:txBody>
      </p:sp>
      <p:sp>
        <p:nvSpPr>
          <p:cNvPr id="3" name="TextBox 2">
            <a:extLst>
              <a:ext uri="{FF2B5EF4-FFF2-40B4-BE49-F238E27FC236}">
                <a16:creationId xmlns:a16="http://schemas.microsoft.com/office/drawing/2014/main" id="{C73407FD-CAF3-4138-B54F-FD2683CFF577}"/>
              </a:ext>
            </a:extLst>
          </p:cNvPr>
          <p:cNvSpPr txBox="1"/>
          <p:nvPr/>
        </p:nvSpPr>
        <p:spPr>
          <a:xfrm>
            <a:off x="1483360" y="3911600"/>
            <a:ext cx="9814560" cy="1846659"/>
          </a:xfrm>
          <a:prstGeom prst="rect">
            <a:avLst/>
          </a:prstGeom>
          <a:noFill/>
        </p:spPr>
        <p:txBody>
          <a:bodyPr wrap="square" rtlCol="0">
            <a:spAutoFit/>
          </a:bodyPr>
          <a:lstStyle/>
          <a:p>
            <a:r>
              <a:rPr lang="ru-RU" sz="2400" b="1" dirty="0"/>
              <a:t>По памяти</a:t>
            </a:r>
            <a:br>
              <a:rPr lang="ru-RU" sz="2400" b="1" dirty="0"/>
            </a:br>
            <a:r>
              <a:rPr lang="ru-RU" u="sng" dirty="0"/>
              <a:t>В любом случае </a:t>
            </a:r>
            <a:r>
              <a:rPr lang="en-US" u="sng" dirty="0"/>
              <a:t>O(1), </a:t>
            </a:r>
            <a:r>
              <a:rPr lang="ru-RU" u="sng" dirty="0"/>
              <a:t>т.к. :</a:t>
            </a:r>
          </a:p>
          <a:p>
            <a:r>
              <a:rPr lang="ru-RU" dirty="0"/>
              <a:t>Чтобы разложить данные на кучу Леонардовых куч, достаточно только запоминать, какие именно числа Леонардо задействованы на каждом шаге. Зная эти числа, алгоритмически выстраиваются сами кучи. Этот числовой ряд растёт очень быстро, поэтому даже для крупных массивов понадобится совсем небольшой набор Леонардовых чисел.</a:t>
            </a:r>
          </a:p>
        </p:txBody>
      </p:sp>
    </p:spTree>
    <p:extLst>
      <p:ext uri="{BB962C8B-B14F-4D97-AF65-F5344CB8AC3E}">
        <p14:creationId xmlns:p14="http://schemas.microsoft.com/office/powerpoint/2010/main" val="52830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5914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sp>
        <p:nvSpPr>
          <p:cNvPr id="2" name="TextBox 1">
            <a:extLst>
              <a:ext uri="{FF2B5EF4-FFF2-40B4-BE49-F238E27FC236}">
                <a16:creationId xmlns:a16="http://schemas.microsoft.com/office/drawing/2014/main" id="{D432FE86-1A61-4421-9CD8-6749034A552E}"/>
              </a:ext>
            </a:extLst>
          </p:cNvPr>
          <p:cNvSpPr txBox="1"/>
          <p:nvPr/>
        </p:nvSpPr>
        <p:spPr>
          <a:xfrm>
            <a:off x="1569970" y="356145"/>
            <a:ext cx="2581275" cy="400110"/>
          </a:xfrm>
          <a:prstGeom prst="rect">
            <a:avLst/>
          </a:prstGeom>
          <a:noFill/>
        </p:spPr>
        <p:txBody>
          <a:bodyPr wrap="square" rtlCol="0">
            <a:spAutoFit/>
          </a:bodyPr>
          <a:lstStyle/>
          <a:p>
            <a:r>
              <a:rPr lang="ru-RU" sz="2000" b="1" dirty="0"/>
              <a:t>Входные данные</a:t>
            </a:r>
          </a:p>
        </p:txBody>
      </p:sp>
      <p:pic>
        <p:nvPicPr>
          <p:cNvPr id="9" name="Рисунок 8">
            <a:extLst>
              <a:ext uri="{FF2B5EF4-FFF2-40B4-BE49-F238E27FC236}">
                <a16:creationId xmlns:a16="http://schemas.microsoft.com/office/drawing/2014/main" id="{E04E3158-95D4-4A12-A4D3-8A075D53047B}"/>
              </a:ext>
            </a:extLst>
          </p:cNvPr>
          <p:cNvPicPr>
            <a:picLocks noChangeAspect="1"/>
          </p:cNvPicPr>
          <p:nvPr/>
        </p:nvPicPr>
        <p:blipFill rotWithShape="1">
          <a:blip r:embed="rId4">
            <a:extLst>
              <a:ext uri="{28A0092B-C50C-407E-A947-70E740481C1C}">
                <a14:useLocalDpi xmlns:a14="http://schemas.microsoft.com/office/drawing/2010/main" val="0"/>
              </a:ext>
            </a:extLst>
          </a:blip>
          <a:srcRect l="4471"/>
          <a:stretch/>
        </p:blipFill>
        <p:spPr>
          <a:xfrm>
            <a:off x="1603375" y="1186790"/>
            <a:ext cx="1257233" cy="5385219"/>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id="{E9F6E1E8-263A-4125-BE8B-B5F3F0B265F0}"/>
              </a:ext>
            </a:extLst>
          </p:cNvPr>
          <p:cNvPicPr>
            <a:picLocks noChangeAspect="1"/>
          </p:cNvPicPr>
          <p:nvPr/>
        </p:nvPicPr>
        <p:blipFill>
          <a:blip r:embed="rId5"/>
          <a:stretch>
            <a:fillRect/>
          </a:stretch>
        </p:blipFill>
        <p:spPr>
          <a:xfrm>
            <a:off x="5529604" y="1869590"/>
            <a:ext cx="5495238" cy="244761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070B71-701B-4AB3-BA51-DAD7AE4B0B75}"/>
              </a:ext>
            </a:extLst>
          </p:cNvPr>
          <p:cNvSpPr txBox="1"/>
          <p:nvPr/>
        </p:nvSpPr>
        <p:spPr>
          <a:xfrm>
            <a:off x="1300173" y="776656"/>
            <a:ext cx="1879041" cy="369332"/>
          </a:xfrm>
          <a:prstGeom prst="rect">
            <a:avLst/>
          </a:prstGeom>
          <a:noFill/>
        </p:spPr>
        <p:txBody>
          <a:bodyPr wrap="none" rtlCol="0">
            <a:spAutoFit/>
          </a:bodyPr>
          <a:lstStyle/>
          <a:p>
            <a:r>
              <a:rPr lang="ru-RU" dirty="0"/>
              <a:t>Случайные числа</a:t>
            </a:r>
          </a:p>
        </p:txBody>
      </p:sp>
      <p:sp>
        <p:nvSpPr>
          <p:cNvPr id="14" name="TextBox 13">
            <a:extLst>
              <a:ext uri="{FF2B5EF4-FFF2-40B4-BE49-F238E27FC236}">
                <a16:creationId xmlns:a16="http://schemas.microsoft.com/office/drawing/2014/main" id="{8347372A-F49A-43E6-A387-9F75440A71C2}"/>
              </a:ext>
            </a:extLst>
          </p:cNvPr>
          <p:cNvSpPr txBox="1"/>
          <p:nvPr/>
        </p:nvSpPr>
        <p:spPr>
          <a:xfrm>
            <a:off x="5376861" y="984917"/>
            <a:ext cx="5800725" cy="707886"/>
          </a:xfrm>
          <a:prstGeom prst="rect">
            <a:avLst/>
          </a:prstGeom>
          <a:noFill/>
        </p:spPr>
        <p:txBody>
          <a:bodyPr wrap="square" rtlCol="0">
            <a:spAutoFit/>
          </a:bodyPr>
          <a:lstStyle/>
          <a:p>
            <a:pPr algn="ctr"/>
            <a:r>
              <a:rPr lang="ru-RU" sz="2000" dirty="0"/>
              <a:t>Было проведено 50 тестов с размеров входных данных от 20 тыс. чисел до 1 млн с шагом в 20 тыс.</a:t>
            </a:r>
          </a:p>
        </p:txBody>
      </p:sp>
    </p:spTree>
    <p:extLst>
      <p:ext uri="{BB962C8B-B14F-4D97-AF65-F5344CB8AC3E}">
        <p14:creationId xmlns:p14="http://schemas.microsoft.com/office/powerpoint/2010/main" val="7111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SShafigullin\Desktop\Проекты\Брендбук\Гайдлайн\Презентация\презентация шаблон КФУ-01.jpg"/>
          <p:cNvPicPr>
            <a:picLocks noChangeAspect="1" noChangeArrowheads="1"/>
          </p:cNvPicPr>
          <p:nvPr/>
        </p:nvPicPr>
        <p:blipFill rotWithShape="1">
          <a:blip r:embed="rId2">
            <a:extLst>
              <a:ext uri="{28A0092B-C50C-407E-A947-70E740481C1C}">
                <a14:useLocalDpi xmlns:a14="http://schemas.microsoft.com/office/drawing/2010/main" val="0"/>
              </a:ext>
            </a:extLst>
          </a:blip>
          <a:srcRect r="90513" b="20472"/>
          <a:stretch/>
        </p:blipFill>
        <p:spPr bwMode="auto">
          <a:xfrm>
            <a:off x="-1" y="-35802"/>
            <a:ext cx="1156624" cy="6893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SShafigullin\Desktop\2020\Презентация КФУ\kfu_logo_circle_r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 y="38183"/>
            <a:ext cx="998509" cy="97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17ECF-197D-43DE-82FC-F6CC6394788D}"/>
              </a:ext>
            </a:extLst>
          </p:cNvPr>
          <p:cNvSpPr txBox="1"/>
          <p:nvPr/>
        </p:nvSpPr>
        <p:spPr>
          <a:xfrm>
            <a:off x="2063552" y="67172"/>
            <a:ext cx="8448939" cy="748988"/>
          </a:xfrm>
          <a:prstGeom prst="rect">
            <a:avLst/>
          </a:prstGeom>
          <a:noFill/>
        </p:spPr>
        <p:txBody>
          <a:bodyPr wrap="square" rtlCol="0">
            <a:spAutoFit/>
          </a:bodyPr>
          <a:lstStyle/>
          <a:p>
            <a:pPr lvl="0" algn="ctr">
              <a:buClr>
                <a:srgbClr val="000000"/>
              </a:buClr>
              <a:buSzPts val="1100"/>
            </a:pPr>
            <a:r>
              <a:rPr lang="ru-RU" sz="4267" b="1" dirty="0">
                <a:latin typeface="PT Sans" panose="020B0503020203020204" pitchFamily="34" charset="-52"/>
              </a:rPr>
              <a:t>Тестирование</a:t>
            </a:r>
          </a:p>
        </p:txBody>
      </p:sp>
      <p:pic>
        <p:nvPicPr>
          <p:cNvPr id="10" name="Рисунок 9">
            <a:extLst>
              <a:ext uri="{FF2B5EF4-FFF2-40B4-BE49-F238E27FC236}">
                <a16:creationId xmlns:a16="http://schemas.microsoft.com/office/drawing/2014/main" id="{47052EE8-C955-4048-9C13-3AA86E57A772}"/>
              </a:ext>
            </a:extLst>
          </p:cNvPr>
          <p:cNvPicPr>
            <a:picLocks noChangeAspect="1"/>
          </p:cNvPicPr>
          <p:nvPr/>
        </p:nvPicPr>
        <p:blipFill>
          <a:blip r:embed="rId4"/>
          <a:stretch>
            <a:fillRect/>
          </a:stretch>
        </p:blipFill>
        <p:spPr>
          <a:xfrm>
            <a:off x="9591558" y="1482910"/>
            <a:ext cx="2295238" cy="221904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C4B3E1E-CCA9-46C9-893A-6E6942806B36}"/>
              </a:ext>
            </a:extLst>
          </p:cNvPr>
          <p:cNvSpPr txBox="1"/>
          <p:nvPr/>
        </p:nvSpPr>
        <p:spPr>
          <a:xfrm>
            <a:off x="3028950" y="5660205"/>
            <a:ext cx="5021055" cy="369332"/>
          </a:xfrm>
          <a:prstGeom prst="rect">
            <a:avLst/>
          </a:prstGeom>
          <a:noFill/>
        </p:spPr>
        <p:txBody>
          <a:bodyPr wrap="none" rtlCol="0">
            <a:spAutoFit/>
          </a:bodyPr>
          <a:lstStyle/>
          <a:p>
            <a:r>
              <a:rPr lang="ru-RU" dirty="0"/>
              <a:t>График затраченного времени и кол-ва итераций</a:t>
            </a:r>
          </a:p>
        </p:txBody>
      </p:sp>
      <p:sp>
        <p:nvSpPr>
          <p:cNvPr id="12" name="TextBox 11">
            <a:extLst>
              <a:ext uri="{FF2B5EF4-FFF2-40B4-BE49-F238E27FC236}">
                <a16:creationId xmlns:a16="http://schemas.microsoft.com/office/drawing/2014/main" id="{F3099772-9271-4CC5-BA66-1C1ED39E0F7D}"/>
              </a:ext>
            </a:extLst>
          </p:cNvPr>
          <p:cNvSpPr txBox="1"/>
          <p:nvPr/>
        </p:nvSpPr>
        <p:spPr>
          <a:xfrm>
            <a:off x="9591558" y="3827926"/>
            <a:ext cx="2295238" cy="646331"/>
          </a:xfrm>
          <a:prstGeom prst="rect">
            <a:avLst/>
          </a:prstGeom>
          <a:noFill/>
        </p:spPr>
        <p:txBody>
          <a:bodyPr wrap="square" rtlCol="0">
            <a:spAutoFit/>
          </a:bodyPr>
          <a:lstStyle/>
          <a:p>
            <a:pPr algn="ctr"/>
            <a:r>
              <a:rPr lang="ru-RU" dirty="0"/>
              <a:t>Некоторые значения из таблицы</a:t>
            </a:r>
          </a:p>
        </p:txBody>
      </p:sp>
      <p:graphicFrame>
        <p:nvGraphicFramePr>
          <p:cNvPr id="13" name="Диаграмма 12">
            <a:extLst>
              <a:ext uri="{FF2B5EF4-FFF2-40B4-BE49-F238E27FC236}">
                <a16:creationId xmlns:a16="http://schemas.microsoft.com/office/drawing/2014/main" id="{2CBB3C64-F6DA-4AF4-9EF0-3EDF3272F0A5}"/>
              </a:ext>
            </a:extLst>
          </p:cNvPr>
          <p:cNvGraphicFramePr>
            <a:graphicFrameLocks/>
          </p:cNvGraphicFramePr>
          <p:nvPr>
            <p:extLst>
              <p:ext uri="{D42A27DB-BD31-4B8C-83A1-F6EECF244321}">
                <p14:modId xmlns:p14="http://schemas.microsoft.com/office/powerpoint/2010/main" val="2146432196"/>
              </p:ext>
            </p:extLst>
          </p:nvPr>
        </p:nvGraphicFramePr>
        <p:xfrm>
          <a:off x="1613534" y="1139189"/>
          <a:ext cx="7397115" cy="44519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9257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890</Words>
  <Application>Microsoft Office PowerPoint</Application>
  <PresentationFormat>Широкоэкранный</PresentationFormat>
  <Paragraphs>68</Paragraphs>
  <Slides>18</Slides>
  <Notes>1</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18</vt:i4>
      </vt:variant>
    </vt:vector>
  </HeadingPairs>
  <TitlesOfParts>
    <vt:vector size="24" baseType="lpstr">
      <vt:lpstr>-apple-system</vt:lpstr>
      <vt:lpstr>Arial</vt:lpstr>
      <vt:lpstr>Calibri</vt:lpstr>
      <vt:lpstr>Calibri Light</vt:lpstr>
      <vt:lpstr>PT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Spirit</dc:creator>
  <cp:lastModifiedBy>Spirit</cp:lastModifiedBy>
  <cp:revision>21</cp:revision>
  <dcterms:created xsi:type="dcterms:W3CDTF">2025-01-15T18:41:58Z</dcterms:created>
  <dcterms:modified xsi:type="dcterms:W3CDTF">2025-04-20T16:01:58Z</dcterms:modified>
</cp:coreProperties>
</file>